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  <p:sldMasterId id="2147483661" r:id="rId5"/>
    <p:sldMasterId id="2147483674" r:id="rId6"/>
  </p:sldMasterIdLst>
  <p:notesMasterIdLst>
    <p:notesMasterId r:id="rId25"/>
  </p:notesMasterIdLst>
  <p:handoutMasterIdLst>
    <p:handoutMasterId r:id="rId26"/>
  </p:handoutMasterIdLst>
  <p:sldIdLst>
    <p:sldId id="256" r:id="rId7"/>
    <p:sldId id="528" r:id="rId8"/>
    <p:sldId id="505" r:id="rId9"/>
    <p:sldId id="615" r:id="rId10"/>
    <p:sldId id="633" r:id="rId11"/>
    <p:sldId id="632" r:id="rId12"/>
    <p:sldId id="616" r:id="rId13"/>
    <p:sldId id="611" r:id="rId14"/>
    <p:sldId id="621" r:id="rId15"/>
    <p:sldId id="622" r:id="rId16"/>
    <p:sldId id="612" r:id="rId17"/>
    <p:sldId id="261" r:id="rId18"/>
    <p:sldId id="625" r:id="rId19"/>
    <p:sldId id="628" r:id="rId20"/>
    <p:sldId id="626" r:id="rId21"/>
    <p:sldId id="630" r:id="rId22"/>
    <p:sldId id="631" r:id="rId23"/>
    <p:sldId id="610" r:id="rId24"/>
  </p:sldIdLst>
  <p:sldSz cx="9144000" cy="6858000" type="screen4x3"/>
  <p:notesSz cx="6807200" cy="99393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Stephen Harkins" initials="SH" lastIdx="9" clrIdx="6">
    <p:extLst>
      <p:ext uri="{19B8F6BF-5375-455C-9EA6-DF929625EA0E}">
        <p15:presenceInfo xmlns:p15="http://schemas.microsoft.com/office/powerpoint/2012/main" userId="S::Stephen.Harkins@brisbane.qld.gov.au::5dd19e7b-7730-44c8-b99d-d450130eeecb" providerId="AD"/>
      </p:ext>
    </p:extLst>
  </p:cmAuthor>
  <p:cmAuthor id="1" name="Vanessa Beck" initials="VB" lastIdx="1" clrIdx="0">
    <p:extLst>
      <p:ext uri="{19B8F6BF-5375-455C-9EA6-DF929625EA0E}">
        <p15:presenceInfo xmlns:p15="http://schemas.microsoft.com/office/powerpoint/2012/main" userId="S::Vanessa.Beck@brisbane.qld.gov.au::0f634b3b-0bb2-453a-9f6a-e4271d07d3d7" providerId="AD"/>
      </p:ext>
    </p:extLst>
  </p:cmAuthor>
  <p:cmAuthor id="2" name="Alan Evans" initials="AE" lastIdx="5" clrIdx="1">
    <p:extLst>
      <p:ext uri="{19B8F6BF-5375-455C-9EA6-DF929625EA0E}">
        <p15:presenceInfo xmlns:p15="http://schemas.microsoft.com/office/powerpoint/2012/main" userId="S::Alan.Evans@brisbane.qld.gov.au::c1a5bb76-c036-4a4d-bab2-525ca69b2813" providerId="AD"/>
      </p:ext>
    </p:extLst>
  </p:cmAuthor>
  <p:cmAuthor id="3" name="Hannah Gunning" initials="HG" lastIdx="7" clrIdx="2">
    <p:extLst>
      <p:ext uri="{19B8F6BF-5375-455C-9EA6-DF929625EA0E}">
        <p15:presenceInfo xmlns:p15="http://schemas.microsoft.com/office/powerpoint/2012/main" userId="S::Hannah.Gunning@brisbane.qld.gov.au::4674a9d0-f55e-4b4c-9922-fb933019bb70" providerId="AD"/>
      </p:ext>
    </p:extLst>
  </p:cmAuthor>
  <p:cmAuthor id="4" name="Amanda.L Gray" initials="AG" lastIdx="29" clrIdx="3">
    <p:extLst>
      <p:ext uri="{19B8F6BF-5375-455C-9EA6-DF929625EA0E}">
        <p15:presenceInfo xmlns:p15="http://schemas.microsoft.com/office/powerpoint/2012/main" userId="S::Amanda.L.Gray@brisbane.qld.gov.au::da37151e-cb6d-46ef-b1c9-3f6590dd56e5" providerId="AD"/>
      </p:ext>
    </p:extLst>
  </p:cmAuthor>
  <p:cmAuthor id="5" name="Vanessa Wood-Brignall" initials="VWB" lastIdx="11" clrIdx="4">
    <p:extLst>
      <p:ext uri="{19B8F6BF-5375-455C-9EA6-DF929625EA0E}">
        <p15:presenceInfo xmlns:p15="http://schemas.microsoft.com/office/powerpoint/2012/main" userId="S::Vanessa.Wood-Brignall@brisbane.qld.gov.au::0f634b3b-0bb2-453a-9f6a-e4271d07d3d7" providerId="AD"/>
      </p:ext>
    </p:extLst>
  </p:cmAuthor>
  <p:cmAuthor id="6" name="Myles Fairbairn" initials="MF" lastIdx="7" clrIdx="5">
    <p:extLst>
      <p:ext uri="{19B8F6BF-5375-455C-9EA6-DF929625EA0E}">
        <p15:presenceInfo xmlns:p15="http://schemas.microsoft.com/office/powerpoint/2012/main" userId="S::myles.fairbairn@brisbane.qld.gov.au::8db55dae-7443-469d-9a18-d3441aaeb2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4F"/>
    <a:srgbClr val="0067B1"/>
    <a:srgbClr val="F9C829"/>
    <a:srgbClr val="004C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3E435D-E2A4-4AC4-97DF-77F835F5FE85}" v="25" dt="2021-11-29T02:38:13.948"/>
    <p1510:client id="{F996DB01-C01C-44E0-A3F3-54122EFEDA96}" v="7" dt="2021-11-29T01:10:58.6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87427" autoAdjust="0"/>
  </p:normalViewPr>
  <p:slideViewPr>
    <p:cSldViewPr>
      <p:cViewPr varScale="1">
        <p:scale>
          <a:sx n="78" d="100"/>
          <a:sy n="78" d="100"/>
        </p:scale>
        <p:origin x="166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3429"/>
    </p:cViewPr>
  </p:sorterViewPr>
  <p:notesViewPr>
    <p:cSldViewPr>
      <p:cViewPr varScale="1">
        <p:scale>
          <a:sx n="54" d="100"/>
          <a:sy n="54" d="100"/>
        </p:scale>
        <p:origin x="2644" y="48"/>
      </p:cViewPr>
      <p:guideLst>
        <p:guide orient="horz" pos="3130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2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349" y="0"/>
            <a:ext cx="29502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3C346-368E-4D78-BD1B-8F1234FBE48E}" type="datetimeFigureOut">
              <a:rPr lang="en-AU" smtClean="0"/>
              <a:t>3/12/2021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864"/>
            <a:ext cx="29502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349" y="9440864"/>
            <a:ext cx="29502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950B1-3607-4D9B-977E-0056FE27483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3967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2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349" y="0"/>
            <a:ext cx="29502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5F67F-00E3-42A5-AD77-8CBA407E3581}" type="datetimeFigureOut">
              <a:rPr lang="en-AU" smtClean="0"/>
              <a:t>3/12/2021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198" y="4721225"/>
            <a:ext cx="5444806" cy="4471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864"/>
            <a:ext cx="29502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349" y="9440864"/>
            <a:ext cx="29502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4D09A-2559-4892-8FA3-95B837215E1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0385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4D09A-2559-4892-8FA3-95B837215E1F}" type="slidenum">
              <a:rPr lang="en-AU" smtClean="0"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71214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5FCEE4-F999-47E7-99FA-102A97C7B6F2}" type="slidenum">
              <a:rPr lang="en-AU" smtClean="0"/>
              <a:pPr>
                <a:defRPr/>
              </a:pPr>
              <a:t>16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9470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5FCEE4-F999-47E7-99FA-102A97C7B6F2}" type="slidenum">
              <a:rPr lang="en-AU" smtClean="0"/>
              <a:pPr>
                <a:defRPr/>
              </a:pPr>
              <a:t>17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9144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5FCEE4-F999-47E7-99FA-102A97C7B6F2}" type="slidenum">
              <a:rPr lang="en-AU" smtClean="0"/>
              <a:pPr>
                <a:defRPr/>
              </a:pPr>
              <a:t>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33102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5FCEE4-F999-47E7-99FA-102A97C7B6F2}" type="slidenum">
              <a:rPr lang="en-AU" smtClean="0"/>
              <a:pPr>
                <a:defRPr/>
              </a:pPr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33799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4D09A-2559-4892-8FA3-95B837215E1F}" type="slidenum">
              <a:rPr lang="en-AU" smtClean="0"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53131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5FCEE4-F999-47E7-99FA-102A97C7B6F2}" type="slidenum">
              <a:rPr lang="en-AU" smtClean="0"/>
              <a:pPr>
                <a:defRPr/>
              </a:pPr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75975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5FCEE4-F999-47E7-99FA-102A97C7B6F2}" type="slidenum">
              <a:rPr lang="en-AU" smtClean="0"/>
              <a:pPr>
                <a:defRPr/>
              </a:pPr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738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5FCEE4-F999-47E7-99FA-102A97C7B6F2}" type="slidenum">
              <a:rPr lang="en-AU" smtClean="0"/>
              <a:pPr>
                <a:defRPr/>
              </a:pPr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12492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4D09A-2559-4892-8FA3-95B837215E1F}" type="slidenum">
              <a:rPr lang="en-AU" smtClean="0"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75032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5FCEE4-F999-47E7-99FA-102A97C7B6F2}" type="slidenum">
              <a:rPr lang="en-AU" smtClean="0"/>
              <a:pPr>
                <a:defRPr/>
              </a:pPr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23970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5FCEE4-F999-47E7-99FA-102A97C7B6F2}" type="slidenum">
              <a:rPr lang="en-AU" smtClean="0"/>
              <a:pPr>
                <a:defRPr/>
              </a:pPr>
              <a:t>15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770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86772CC-F9C2-4BC9-8543-5B6C46E9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318" y="6492875"/>
            <a:ext cx="603682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4F5509C-8282-4DAF-9E9F-320EC915BF8E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02153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C1CDB2F-E515-4BE2-8577-7A5B5755E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318" y="6492875"/>
            <a:ext cx="603682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4F5509C-8282-4DAF-9E9F-320EC915BF8E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49109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C03ADBB-98E7-47FF-B8DD-60D95B78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318" y="6492875"/>
            <a:ext cx="603682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4F5509C-8282-4DAF-9E9F-320EC915BF8E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8091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A63EBDE-7611-4F85-AEA0-8B377DB2E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318" y="6492875"/>
            <a:ext cx="603682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4F5509C-8282-4DAF-9E9F-320EC915BF8E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39255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628656" y="1484313"/>
            <a:ext cx="6786563" cy="367159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	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76325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112776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540669"/>
            <a:ext cx="7886700" cy="4351339"/>
          </a:xfrm>
        </p:spPr>
        <p:txBody>
          <a:bodyPr/>
          <a:lstStyle/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76325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813141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540669"/>
            <a:ext cx="3867150" cy="4351339"/>
          </a:xfrm>
        </p:spPr>
        <p:txBody>
          <a:bodyPr/>
          <a:lstStyle/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540669"/>
            <a:ext cx="3867150" cy="4351339"/>
          </a:xfrm>
        </p:spPr>
        <p:txBody>
          <a:bodyPr/>
          <a:lstStyle/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76325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845720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30244" y="1462087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0244" y="2285999"/>
            <a:ext cx="3868737" cy="3684588"/>
          </a:xfrm>
        </p:spPr>
        <p:txBody>
          <a:bodyPr/>
          <a:lstStyle/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462087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2285999"/>
            <a:ext cx="3887788" cy="3684588"/>
          </a:xfrm>
        </p:spPr>
        <p:txBody>
          <a:bodyPr/>
          <a:lstStyle/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76325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630892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76325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322839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6" y="1484573"/>
            <a:ext cx="7886701" cy="3677979"/>
          </a:xfrm>
        </p:spPr>
        <p:txBody>
          <a:bodyPr numCol="2"/>
          <a:lstStyle/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76325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824294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49065" y="189652"/>
            <a:ext cx="7897813" cy="722489"/>
          </a:xfr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AU" sz="3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631758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6A8C281-A434-473E-BA63-626EEF5DA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318" y="6492875"/>
            <a:ext cx="603682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4F5509C-8282-4DAF-9E9F-320EC915BF8E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9694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4" y="1471612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788" y="1471615"/>
            <a:ext cx="4629150" cy="43894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4" y="3071817"/>
            <a:ext cx="2949575" cy="2797175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30244" y="169863"/>
            <a:ext cx="7505277" cy="806451"/>
          </a:xfrm>
        </p:spPr>
        <p:txBody>
          <a:bodyPr>
            <a:noAutofit/>
          </a:bodyPr>
          <a:lstStyle>
            <a:lvl1pPr marL="0" indent="0">
              <a:buNone/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>
              <a:defRPr lang="en-AU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67289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4" y="1560513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1560513"/>
            <a:ext cx="4629150" cy="41402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4" y="3160715"/>
            <a:ext cx="2949575" cy="2608432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30243" y="243840"/>
            <a:ext cx="7886700" cy="833544"/>
          </a:xfrm>
        </p:spPr>
        <p:txBody>
          <a:bodyPr>
            <a:noAutofit/>
          </a:bodyPr>
          <a:lstStyle>
            <a:lvl1pPr marL="0" indent="0">
              <a:buNone/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>
              <a:defRPr lang="en-AU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952136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6" y="1457329"/>
            <a:ext cx="7886701" cy="4219575"/>
          </a:xfrm>
        </p:spPr>
        <p:txBody>
          <a:bodyPr numCol="2"/>
          <a:lstStyle/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76325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904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76325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28650" y="1438276"/>
            <a:ext cx="7886700" cy="4267200"/>
          </a:xfrm>
        </p:spPr>
        <p:txBody>
          <a:bodyPr/>
          <a:lstStyle/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2159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1" y="1447800"/>
            <a:ext cx="3962400" cy="4733925"/>
          </a:xfrm>
        </p:spPr>
        <p:txBody>
          <a:bodyPr numCol="1"/>
          <a:lstStyle/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 rot="21218910">
            <a:off x="5108820" y="1777219"/>
            <a:ext cx="3376912" cy="3376912"/>
          </a:xfrm>
          <a:solidFill>
            <a:schemeClr val="bg1">
              <a:lumMod val="85000"/>
            </a:schemeClr>
          </a:solidFill>
          <a:ln w="1270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76325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129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76E02-737C-49B5-9F8A-C085C75C8F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812A1C-DA6C-438D-9B17-94B3E7D81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CEC42-E9D4-4D11-849F-B62793E42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208E1-5D9F-4AC6-A689-8BB4CE5D7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B6488-2498-4233-B218-64BE383FE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56AE-4B84-F746-96A3-3F364DDFB1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68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BEA266F-939D-4AED-91D1-239C7E16D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318" y="6492875"/>
            <a:ext cx="603682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4F5509C-8282-4DAF-9E9F-320EC915BF8E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2798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8FF470-6473-4952-8AB5-7EEFB2D84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318" y="6492875"/>
            <a:ext cx="603682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4F5509C-8282-4DAF-9E9F-320EC915BF8E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52603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053BDC-6038-4F24-B251-038D651B7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318" y="6492875"/>
            <a:ext cx="603682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4F5509C-8282-4DAF-9E9F-320EC915BF8E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69394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128976-38AB-406B-9753-F53D987D9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318" y="6492875"/>
            <a:ext cx="603682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4F5509C-8282-4DAF-9E9F-320EC915BF8E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3714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7A179B1-86E4-411F-90D9-CEA15A179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318" y="6492875"/>
            <a:ext cx="603682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4F5509C-8282-4DAF-9E9F-320EC915BF8E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2345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2C5517-E7B2-4A6E-84CD-9895DF2B1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318" y="6492875"/>
            <a:ext cx="603682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4F5509C-8282-4DAF-9E9F-320EC915BF8E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4151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1069BE-130B-4DEC-818F-6AE965AE0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318" y="6492875"/>
            <a:ext cx="603682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4F5509C-8282-4DAF-9E9F-320EC915BF8E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392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r" rtl="0" fontAlgn="base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Arial" charset="0"/>
          <a:ea typeface="ヒラギノ角ゴ Pro W3" pitchFamily="-64" charset="-128"/>
        </a:defRPr>
      </a:lvl2pPr>
      <a:lvl3pPr algn="r" rtl="0" fontAlgn="base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Arial" charset="0"/>
          <a:ea typeface="ヒラギノ角ゴ Pro W3" pitchFamily="-64" charset="-128"/>
        </a:defRPr>
      </a:lvl3pPr>
      <a:lvl4pPr algn="r" rtl="0" fontAlgn="base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Arial" charset="0"/>
          <a:ea typeface="ヒラギノ角ゴ Pro W3" pitchFamily="-64" charset="-128"/>
        </a:defRPr>
      </a:lvl4pPr>
      <a:lvl5pPr algn="r" rtl="0" fontAlgn="base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Arial" charset="0"/>
          <a:ea typeface="ヒラギノ角ゴ Pro W3" pitchFamily="-64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Arial" charset="0"/>
          <a:ea typeface="ヒラギノ角ゴ Pro W3" pitchFamily="-64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Arial" charset="0"/>
          <a:ea typeface="ヒラギノ角ゴ Pro W3" pitchFamily="-64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Arial" charset="0"/>
          <a:ea typeface="ヒラギノ角ゴ Pro W3" pitchFamily="-64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2800">
          <a:solidFill>
            <a:srgbClr val="004C8F"/>
          </a:solidFill>
          <a:latin typeface="Arial" charset="0"/>
          <a:ea typeface="ヒラギノ角ゴ Pro W3" pitchFamily="-6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2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2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A3FA4-59E8-1B45-A6C6-2BCF3A83774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4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256AE-4B84-F746-96A3-3F364DDFB17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4122" y="2780928"/>
            <a:ext cx="8534400" cy="1152128"/>
          </a:xfrm>
        </p:spPr>
        <p:txBody>
          <a:bodyPr/>
          <a:lstStyle/>
          <a:p>
            <a:pPr algn="l"/>
            <a:r>
              <a:rPr lang="en-AU" sz="3200" b="1" dirty="0"/>
              <a:t>Lindum Level Crossing Upgrade</a:t>
            </a:r>
            <a:br>
              <a:rPr lang="en-AU" sz="3200" b="1" dirty="0"/>
            </a:br>
            <a:r>
              <a:rPr lang="en-AU" sz="2400" dirty="0"/>
              <a:t>Initial Works</a:t>
            </a:r>
            <a:br>
              <a:rPr lang="en-AU" sz="2000" b="1" dirty="0">
                <a:solidFill>
                  <a:schemeClr val="tx1"/>
                </a:solidFill>
              </a:rPr>
            </a:br>
            <a:endParaRPr lang="en-AU" sz="2000" b="1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C4FBA-0F2F-4901-A4A7-3CFCE5AE8765}"/>
              </a:ext>
            </a:extLst>
          </p:cNvPr>
          <p:cNvSpPr txBox="1"/>
          <p:nvPr/>
        </p:nvSpPr>
        <p:spPr>
          <a:xfrm>
            <a:off x="251520" y="5877272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en-AU" sz="2000" dirty="0">
                <a:solidFill>
                  <a:srgbClr val="004C8F"/>
                </a:solidFill>
              </a:rPr>
              <a:t>Infrastructure Committee</a:t>
            </a:r>
            <a:br>
              <a:rPr lang="en-AU" sz="2000" dirty="0">
                <a:solidFill>
                  <a:srgbClr val="004C8F"/>
                </a:solidFill>
              </a:rPr>
            </a:br>
            <a:r>
              <a:rPr lang="en-AU" sz="2000" dirty="0">
                <a:solidFill>
                  <a:srgbClr val="004C8F"/>
                </a:solidFill>
              </a:rPr>
              <a:t>30 November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A44C-0AC5-4032-B349-F38049963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31" y="802357"/>
            <a:ext cx="8424936" cy="792088"/>
          </a:xfrm>
        </p:spPr>
        <p:txBody>
          <a:bodyPr/>
          <a:lstStyle/>
          <a:p>
            <a:r>
              <a:rPr lang="en-AU" sz="3200" b="1" dirty="0"/>
              <a:t>Funding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E612D7-BF01-4C37-9DC3-DF9751BC0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457" y="2348879"/>
            <a:ext cx="8280920" cy="3854077"/>
          </a:xfrm>
        </p:spPr>
        <p:txBody>
          <a:bodyPr/>
          <a:lstStyle/>
          <a:p>
            <a:pPr>
              <a:defRPr/>
            </a:pPr>
            <a:r>
              <a:rPr lang="en-AU" sz="1800" kern="0" dirty="0">
                <a:solidFill>
                  <a:schemeClr val="tx1"/>
                </a:solidFill>
              </a:rPr>
              <a:t>The Australian Government has committed $1.75 million through the </a:t>
            </a:r>
            <a:br>
              <a:rPr lang="en-AU" sz="1800" kern="0" dirty="0">
                <a:solidFill>
                  <a:schemeClr val="tx1"/>
                </a:solidFill>
              </a:rPr>
            </a:br>
            <a:r>
              <a:rPr lang="en-AU" sz="1800" kern="0" dirty="0">
                <a:solidFill>
                  <a:schemeClr val="tx1"/>
                </a:solidFill>
              </a:rPr>
              <a:t>Urban Congestion Fund for: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AU" sz="1800" dirty="0">
                <a:solidFill>
                  <a:schemeClr val="tx1"/>
                </a:solidFill>
                <a:cs typeface="+mn-cs"/>
              </a:rPr>
              <a:t>initial works design and delivery</a:t>
            </a:r>
            <a:endParaRPr lang="en-AU" sz="1800" dirty="0">
              <a:solidFill>
                <a:schemeClr val="tx1"/>
              </a:solidFill>
              <a:cs typeface="Arial"/>
            </a:endParaRP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AU" sz="1800" dirty="0">
                <a:solidFill>
                  <a:schemeClr val="tx1"/>
                </a:solidFill>
                <a:cs typeface="+mn-cs"/>
              </a:rPr>
              <a:t>short-term signalisation planning and design</a:t>
            </a:r>
          </a:p>
          <a:p>
            <a:pPr>
              <a:buFont typeface="Courier New" panose="02070309020205020404" pitchFamily="49" charset="0"/>
              <a:buChar char="•"/>
              <a:defRPr/>
            </a:pPr>
            <a:r>
              <a:rPr lang="en-AU" sz="1800" dirty="0">
                <a:solidFill>
                  <a:schemeClr val="tx1"/>
                </a:solidFill>
              </a:rPr>
              <a:t>Further funding submission to be made for delivery of short-term signalisation.</a:t>
            </a:r>
          </a:p>
          <a:p>
            <a:pPr marL="457200" lvl="1" indent="0">
              <a:buNone/>
              <a:defRPr/>
            </a:pPr>
            <a:endParaRPr lang="en-AU" sz="1800" dirty="0">
              <a:solidFill>
                <a:schemeClr val="tx1"/>
              </a:solidFill>
            </a:endParaRPr>
          </a:p>
          <a:p>
            <a:endParaRPr lang="en-AU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A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272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A44C-0AC5-4032-B349-F38049963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64704"/>
            <a:ext cx="8424936" cy="792088"/>
          </a:xfrm>
        </p:spPr>
        <p:txBody>
          <a:bodyPr/>
          <a:lstStyle/>
          <a:p>
            <a:r>
              <a:rPr lang="en-AU" sz="3200" b="1" dirty="0"/>
              <a:t>Initial works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CAEB7B-4F09-4205-982C-0AD57E0C44C8}"/>
              </a:ext>
            </a:extLst>
          </p:cNvPr>
          <p:cNvSpPr txBox="1">
            <a:spLocks/>
          </p:cNvSpPr>
          <p:nvPr/>
        </p:nvSpPr>
        <p:spPr bwMode="auto">
          <a:xfrm>
            <a:off x="467544" y="1490696"/>
            <a:ext cx="7488832" cy="373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161925" lvl="1" indent="0">
              <a:lnSpc>
                <a:spcPct val="107000"/>
              </a:lnSpc>
              <a:buNone/>
            </a:pPr>
            <a:endParaRPr lang="en-AU" sz="1800" kern="0" dirty="0"/>
          </a:p>
          <a:p>
            <a:pPr marL="161925" lvl="1" indent="0">
              <a:lnSpc>
                <a:spcPct val="107000"/>
              </a:lnSpc>
              <a:buNone/>
            </a:pPr>
            <a:r>
              <a:rPr lang="en-AU" sz="1800" b="1" kern="0" dirty="0">
                <a:solidFill>
                  <a:schemeClr val="tx1"/>
                </a:solidFill>
              </a:rPr>
              <a:t>Scope:</a:t>
            </a:r>
          </a:p>
          <a:p>
            <a:pPr marL="561975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AU" sz="1800" kern="0" dirty="0">
                <a:solidFill>
                  <a:schemeClr val="tx1"/>
                </a:solidFill>
              </a:rPr>
              <a:t>Installation of a new median island on the northern side of the level crossing on North Road</a:t>
            </a:r>
          </a:p>
          <a:p>
            <a:pPr marL="561975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AU" sz="1800" kern="0" dirty="0">
                <a:solidFill>
                  <a:schemeClr val="tx1"/>
                </a:solidFill>
              </a:rPr>
              <a:t>Extension of the median on Lindum Road</a:t>
            </a:r>
          </a:p>
          <a:p>
            <a:pPr marL="561975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AU" sz="1800" kern="0" dirty="0">
                <a:solidFill>
                  <a:schemeClr val="tx1"/>
                </a:solidFill>
              </a:rPr>
              <a:t>New pavement and road line marking</a:t>
            </a:r>
          </a:p>
          <a:p>
            <a:pPr marL="561975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AU" sz="1800" kern="0" dirty="0">
                <a:solidFill>
                  <a:schemeClr val="tx1"/>
                </a:solidFill>
              </a:rPr>
              <a:t>Installation of new 12 metre boom gate on the northern side of the level crossing approach</a:t>
            </a:r>
          </a:p>
          <a:p>
            <a:pPr marL="561975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AU" sz="1800" kern="0" dirty="0">
                <a:solidFill>
                  <a:schemeClr val="tx1"/>
                </a:solidFill>
              </a:rPr>
              <a:t>Increased size of the twin red flashing LED lights</a:t>
            </a:r>
          </a:p>
        </p:txBody>
      </p:sp>
    </p:spTree>
    <p:extLst>
      <p:ext uri="{BB962C8B-B14F-4D97-AF65-F5344CB8AC3E}">
        <p14:creationId xmlns:p14="http://schemas.microsoft.com/office/powerpoint/2010/main" val="694394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B7A9EAE-9210-4083-82E7-304737228A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76160" y="921963"/>
            <a:ext cx="5325063" cy="418805"/>
          </a:xfrm>
        </p:spPr>
        <p:txBody>
          <a:bodyPr/>
          <a:lstStyle/>
          <a:p>
            <a:r>
              <a:rPr lang="en-US" altLang="en-US" sz="3200" b="1" dirty="0"/>
              <a:t>Initial works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EF0DAB5-91B0-40B3-92CF-642DC033C535}"/>
              </a:ext>
            </a:extLst>
          </p:cNvPr>
          <p:cNvSpPr txBox="1">
            <a:spLocks/>
          </p:cNvSpPr>
          <p:nvPr/>
        </p:nvSpPr>
        <p:spPr bwMode="auto">
          <a:xfrm>
            <a:off x="131763" y="1376772"/>
            <a:ext cx="2055010" cy="5004556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AU" sz="1600" b="1" dirty="0">
                <a:solidFill>
                  <a:schemeClr val="tx1"/>
                </a:solidFill>
              </a:rPr>
              <a:t>Delivery Status</a:t>
            </a:r>
          </a:p>
          <a:p>
            <a:pPr marL="0" indent="0">
              <a:spcBef>
                <a:spcPts val="1200"/>
              </a:spcBef>
              <a:buFontTx/>
              <a:buNone/>
              <a:defRPr/>
            </a:pPr>
            <a:r>
              <a:rPr lang="en-AU" sz="1400" dirty="0">
                <a:solidFill>
                  <a:schemeClr val="tx1"/>
                </a:solidFill>
              </a:rPr>
              <a:t>Council works:</a:t>
            </a:r>
          </a:p>
          <a:p>
            <a:pPr marL="182245" indent="-182245">
              <a:defRPr/>
            </a:pPr>
            <a:r>
              <a:rPr lang="en-AU" sz="1400" dirty="0">
                <a:solidFill>
                  <a:schemeClr val="tx1"/>
                </a:solidFill>
              </a:rPr>
              <a:t>Commenced early November 2021 – pavement and traffic islands</a:t>
            </a:r>
            <a:endParaRPr lang="en-AU" sz="1400" dirty="0">
              <a:solidFill>
                <a:schemeClr val="tx1"/>
              </a:solidFill>
              <a:cs typeface="Arial"/>
            </a:endParaRPr>
          </a:p>
          <a:p>
            <a:pPr marL="182245" indent="-182245">
              <a:defRPr/>
            </a:pPr>
            <a:r>
              <a:rPr lang="en-AU" sz="1400" dirty="0">
                <a:solidFill>
                  <a:schemeClr val="tx1"/>
                </a:solidFill>
              </a:rPr>
              <a:t>Completed 29 November 2021</a:t>
            </a:r>
            <a:endParaRPr lang="en-AU" sz="1400" dirty="0">
              <a:solidFill>
                <a:schemeClr val="tx1"/>
              </a:solidFill>
              <a:cs typeface="Arial"/>
            </a:endParaRPr>
          </a:p>
          <a:p>
            <a:pPr marL="0" indent="0">
              <a:spcBef>
                <a:spcPts val="1200"/>
              </a:spcBef>
              <a:buFontTx/>
              <a:buNone/>
              <a:defRPr/>
            </a:pPr>
            <a:r>
              <a:rPr lang="en-AU" sz="1400" dirty="0">
                <a:solidFill>
                  <a:schemeClr val="tx1"/>
                </a:solidFill>
              </a:rPr>
              <a:t>Queensland Rail works:</a:t>
            </a:r>
          </a:p>
          <a:p>
            <a:pPr marL="182245" indent="-182245">
              <a:defRPr/>
            </a:pPr>
            <a:r>
              <a:rPr lang="en-AU" sz="1400" kern="0" dirty="0">
                <a:solidFill>
                  <a:schemeClr val="tx1"/>
                </a:solidFill>
                <a:ea typeface="+mn-lt"/>
                <a:cs typeface="+mn-lt"/>
              </a:rPr>
              <a:t>12m boom gate installed November 2021</a:t>
            </a:r>
            <a:endParaRPr lang="en-US" sz="1400" kern="0" dirty="0">
              <a:solidFill>
                <a:schemeClr val="tx1"/>
              </a:solidFill>
              <a:ea typeface="+mn-lt"/>
              <a:cs typeface="+mn-lt"/>
            </a:endParaRPr>
          </a:p>
          <a:p>
            <a:pPr marL="182245" indent="-182245">
              <a:defRPr/>
            </a:pPr>
            <a:r>
              <a:rPr lang="en-AU" sz="1400" kern="0" dirty="0">
                <a:solidFill>
                  <a:schemeClr val="tx1"/>
                </a:solidFill>
              </a:rPr>
              <a:t>Main completed during planned rail corridor closure from </a:t>
            </a:r>
            <a:r>
              <a:rPr lang="en-US" sz="1400" kern="0" dirty="0">
                <a:solidFill>
                  <a:schemeClr val="tx1"/>
                </a:solidFill>
              </a:rPr>
              <a:t>Saturday 27 to Monday 29 November 2021</a:t>
            </a:r>
            <a:r>
              <a:rPr lang="en-AU" sz="1400" kern="0" dirty="0">
                <a:solidFill>
                  <a:schemeClr val="tx1"/>
                </a:solidFill>
              </a:rPr>
              <a:t> in the Scheduled Corridor Access System (SCAS)</a:t>
            </a:r>
            <a:endParaRPr lang="en-AU" sz="1400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98E19C-269F-4328-8A3A-E171B2BB1C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773" y="5139397"/>
            <a:ext cx="3851920" cy="10110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EC3BA3-39ED-4608-A27A-4EA0E6F6B0BB}"/>
              </a:ext>
            </a:extLst>
          </p:cNvPr>
          <p:cNvSpPr/>
          <p:nvPr/>
        </p:nvSpPr>
        <p:spPr bwMode="auto">
          <a:xfrm>
            <a:off x="5148064" y="4473116"/>
            <a:ext cx="648072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-64" charset="-128"/>
              </a:rPr>
              <a:t>SHOPS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BA4B93-FD7E-4600-B0B2-5CD606542CE7}"/>
              </a:ext>
            </a:extLst>
          </p:cNvPr>
          <p:cNvSpPr/>
          <p:nvPr/>
        </p:nvSpPr>
        <p:spPr bwMode="auto">
          <a:xfrm>
            <a:off x="4945587" y="1808820"/>
            <a:ext cx="1093105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-64" charset="-128"/>
              </a:rPr>
              <a:t>COMMERCIAL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B9026DD7-F5EF-4D3B-97B1-03F572F95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0389" y="5134224"/>
            <a:ext cx="19659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Source: 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Nearmap (aerial imagery)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Brisbane City Council (concept)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0467E0-3A42-43C5-A2A5-ACEAE4D23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9"/>
          <a:stretch/>
        </p:blipFill>
        <p:spPr>
          <a:xfrm>
            <a:off x="2186773" y="1376772"/>
            <a:ext cx="6918201" cy="373718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0467E0-3A42-43C5-A2A5-ACEAE4D23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9"/>
          <a:stretch/>
        </p:blipFill>
        <p:spPr>
          <a:xfrm>
            <a:off x="146262" y="1411780"/>
            <a:ext cx="8997738" cy="4860540"/>
          </a:xfrm>
          <a:prstGeom prst="rect">
            <a:avLst/>
          </a:prstGeom>
        </p:spPr>
      </p:pic>
      <p:sp>
        <p:nvSpPr>
          <p:cNvPr id="5122" name="Rectangle 2">
            <a:extLst>
              <a:ext uri="{FF2B5EF4-FFF2-40B4-BE49-F238E27FC236}">
                <a16:creationId xmlns:a16="http://schemas.microsoft.com/office/drawing/2014/main" id="{5B7A9EAE-9210-4083-82E7-304737228A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86993" y="921963"/>
            <a:ext cx="6361471" cy="418805"/>
          </a:xfrm>
        </p:spPr>
        <p:txBody>
          <a:bodyPr/>
          <a:lstStyle/>
          <a:p>
            <a:r>
              <a:rPr lang="en-US" altLang="en-US" sz="3200" b="1" dirty="0"/>
              <a:t>Rail corridor (SCAS) 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98E19C-269F-4328-8A3A-E171B2BB1C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5226294"/>
            <a:ext cx="3851920" cy="10110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BA4B93-FD7E-4600-B0B2-5CD606542CE7}"/>
              </a:ext>
            </a:extLst>
          </p:cNvPr>
          <p:cNvSpPr/>
          <p:nvPr/>
        </p:nvSpPr>
        <p:spPr bwMode="auto">
          <a:xfrm>
            <a:off x="4945587" y="1808820"/>
            <a:ext cx="1093105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-64" charset="-128"/>
              </a:rPr>
              <a:t>COMMERCIAL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B9026DD7-F5EF-4D3B-97B1-03F572F95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6263898"/>
            <a:ext cx="3705658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Source: 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Nearmap (aerial imagery)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Brisbane City Council (concept)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FE8955F-81A8-46E9-ACD7-A2270CA5F9FF}"/>
              </a:ext>
            </a:extLst>
          </p:cNvPr>
          <p:cNvSpPr/>
          <p:nvPr/>
        </p:nvSpPr>
        <p:spPr bwMode="auto">
          <a:xfrm>
            <a:off x="1746248" y="3748088"/>
            <a:ext cx="2597133" cy="1276585"/>
          </a:xfrm>
          <a:custGeom>
            <a:avLst/>
            <a:gdLst>
              <a:gd name="connsiteX0" fmla="*/ 2333625 w 3776663"/>
              <a:gd name="connsiteY0" fmla="*/ 452437 h 1276350"/>
              <a:gd name="connsiteX1" fmla="*/ 381000 w 3776663"/>
              <a:gd name="connsiteY1" fmla="*/ 0 h 1276350"/>
              <a:gd name="connsiteX2" fmla="*/ 2100263 w 3776663"/>
              <a:gd name="connsiteY2" fmla="*/ 971550 h 1276350"/>
              <a:gd name="connsiteX3" fmla="*/ 3776663 w 3776663"/>
              <a:gd name="connsiteY3" fmla="*/ 971550 h 1276350"/>
              <a:gd name="connsiteX4" fmla="*/ 233363 w 3776663"/>
              <a:gd name="connsiteY4" fmla="*/ 719137 h 1276350"/>
              <a:gd name="connsiteX5" fmla="*/ 0 w 3776663"/>
              <a:gd name="connsiteY5" fmla="*/ 857250 h 1276350"/>
              <a:gd name="connsiteX6" fmla="*/ 785813 w 3776663"/>
              <a:gd name="connsiteY6" fmla="*/ 1276350 h 1276350"/>
              <a:gd name="connsiteX7" fmla="*/ 2333625 w 3776663"/>
              <a:gd name="connsiteY7" fmla="*/ 452437 h 1276350"/>
              <a:gd name="connsiteX0" fmla="*/ 2333625 w 3776663"/>
              <a:gd name="connsiteY0" fmla="*/ 452437 h 1276350"/>
              <a:gd name="connsiteX1" fmla="*/ 381000 w 3776663"/>
              <a:gd name="connsiteY1" fmla="*/ 0 h 1276350"/>
              <a:gd name="connsiteX2" fmla="*/ 3776663 w 3776663"/>
              <a:gd name="connsiteY2" fmla="*/ 971550 h 1276350"/>
              <a:gd name="connsiteX3" fmla="*/ 233363 w 3776663"/>
              <a:gd name="connsiteY3" fmla="*/ 719137 h 1276350"/>
              <a:gd name="connsiteX4" fmla="*/ 0 w 3776663"/>
              <a:gd name="connsiteY4" fmla="*/ 857250 h 1276350"/>
              <a:gd name="connsiteX5" fmla="*/ 785813 w 3776663"/>
              <a:gd name="connsiteY5" fmla="*/ 1276350 h 1276350"/>
              <a:gd name="connsiteX6" fmla="*/ 2333625 w 3776663"/>
              <a:gd name="connsiteY6" fmla="*/ 452437 h 1276350"/>
              <a:gd name="connsiteX0" fmla="*/ 2333625 w 2333625"/>
              <a:gd name="connsiteY0" fmla="*/ 452437 h 1276350"/>
              <a:gd name="connsiteX1" fmla="*/ 381000 w 2333625"/>
              <a:gd name="connsiteY1" fmla="*/ 0 h 1276350"/>
              <a:gd name="connsiteX2" fmla="*/ 233363 w 2333625"/>
              <a:gd name="connsiteY2" fmla="*/ 719137 h 1276350"/>
              <a:gd name="connsiteX3" fmla="*/ 0 w 2333625"/>
              <a:gd name="connsiteY3" fmla="*/ 857250 h 1276350"/>
              <a:gd name="connsiteX4" fmla="*/ 785813 w 2333625"/>
              <a:gd name="connsiteY4" fmla="*/ 1276350 h 1276350"/>
              <a:gd name="connsiteX5" fmla="*/ 2333625 w 2333625"/>
              <a:gd name="connsiteY5" fmla="*/ 452437 h 1276350"/>
              <a:gd name="connsiteX0" fmla="*/ 2397125 w 2397125"/>
              <a:gd name="connsiteY0" fmla="*/ 452437 h 1276350"/>
              <a:gd name="connsiteX1" fmla="*/ 444500 w 2397125"/>
              <a:gd name="connsiteY1" fmla="*/ 0 h 1276350"/>
              <a:gd name="connsiteX2" fmla="*/ 296863 w 2397125"/>
              <a:gd name="connsiteY2" fmla="*/ 719137 h 1276350"/>
              <a:gd name="connsiteX3" fmla="*/ 0 w 2397125"/>
              <a:gd name="connsiteY3" fmla="*/ 889000 h 1276350"/>
              <a:gd name="connsiteX4" fmla="*/ 849313 w 2397125"/>
              <a:gd name="connsiteY4" fmla="*/ 1276350 h 1276350"/>
              <a:gd name="connsiteX5" fmla="*/ 2397125 w 2397125"/>
              <a:gd name="connsiteY5" fmla="*/ 452437 h 1276350"/>
              <a:gd name="connsiteX0" fmla="*/ 2397125 w 2397125"/>
              <a:gd name="connsiteY0" fmla="*/ 404812 h 1228725"/>
              <a:gd name="connsiteX1" fmla="*/ 682625 w 2397125"/>
              <a:gd name="connsiteY1" fmla="*/ 0 h 1228725"/>
              <a:gd name="connsiteX2" fmla="*/ 296863 w 2397125"/>
              <a:gd name="connsiteY2" fmla="*/ 671512 h 1228725"/>
              <a:gd name="connsiteX3" fmla="*/ 0 w 2397125"/>
              <a:gd name="connsiteY3" fmla="*/ 841375 h 1228725"/>
              <a:gd name="connsiteX4" fmla="*/ 849313 w 2397125"/>
              <a:gd name="connsiteY4" fmla="*/ 1228725 h 1228725"/>
              <a:gd name="connsiteX5" fmla="*/ 2397125 w 2397125"/>
              <a:gd name="connsiteY5" fmla="*/ 404812 h 1228725"/>
              <a:gd name="connsiteX0" fmla="*/ 2397125 w 2397125"/>
              <a:gd name="connsiteY0" fmla="*/ 442912 h 1266825"/>
              <a:gd name="connsiteX1" fmla="*/ 501650 w 2397125"/>
              <a:gd name="connsiteY1" fmla="*/ 0 h 1266825"/>
              <a:gd name="connsiteX2" fmla="*/ 296863 w 2397125"/>
              <a:gd name="connsiteY2" fmla="*/ 709612 h 1266825"/>
              <a:gd name="connsiteX3" fmla="*/ 0 w 2397125"/>
              <a:gd name="connsiteY3" fmla="*/ 879475 h 1266825"/>
              <a:gd name="connsiteX4" fmla="*/ 849313 w 2397125"/>
              <a:gd name="connsiteY4" fmla="*/ 1266825 h 1266825"/>
              <a:gd name="connsiteX5" fmla="*/ 2397125 w 2397125"/>
              <a:gd name="connsiteY5" fmla="*/ 442912 h 1266825"/>
              <a:gd name="connsiteX0" fmla="*/ 2397125 w 2397125"/>
              <a:gd name="connsiteY0" fmla="*/ 442912 h 1266825"/>
              <a:gd name="connsiteX1" fmla="*/ 501650 w 2397125"/>
              <a:gd name="connsiteY1" fmla="*/ 0 h 1266825"/>
              <a:gd name="connsiteX2" fmla="*/ 296863 w 2397125"/>
              <a:gd name="connsiteY2" fmla="*/ 709612 h 1266825"/>
              <a:gd name="connsiteX3" fmla="*/ 0 w 2397125"/>
              <a:gd name="connsiteY3" fmla="*/ 879475 h 1266825"/>
              <a:gd name="connsiteX4" fmla="*/ 849313 w 2397125"/>
              <a:gd name="connsiteY4" fmla="*/ 1266825 h 1266825"/>
              <a:gd name="connsiteX5" fmla="*/ 2397125 w 2397125"/>
              <a:gd name="connsiteY5" fmla="*/ 442912 h 1266825"/>
              <a:gd name="connsiteX0" fmla="*/ 2397125 w 2397125"/>
              <a:gd name="connsiteY0" fmla="*/ 442912 h 1266825"/>
              <a:gd name="connsiteX1" fmla="*/ 501650 w 2397125"/>
              <a:gd name="connsiteY1" fmla="*/ 0 h 1266825"/>
              <a:gd name="connsiteX2" fmla="*/ 296863 w 2397125"/>
              <a:gd name="connsiteY2" fmla="*/ 709612 h 1266825"/>
              <a:gd name="connsiteX3" fmla="*/ 0 w 2397125"/>
              <a:gd name="connsiteY3" fmla="*/ 879475 h 1266825"/>
              <a:gd name="connsiteX4" fmla="*/ 849313 w 2397125"/>
              <a:gd name="connsiteY4" fmla="*/ 1266825 h 1266825"/>
              <a:gd name="connsiteX5" fmla="*/ 2397125 w 2397125"/>
              <a:gd name="connsiteY5" fmla="*/ 442912 h 1266825"/>
              <a:gd name="connsiteX0" fmla="*/ 2397125 w 2397125"/>
              <a:gd name="connsiteY0" fmla="*/ 442912 h 1266825"/>
              <a:gd name="connsiteX1" fmla="*/ 501650 w 2397125"/>
              <a:gd name="connsiteY1" fmla="*/ 0 h 1266825"/>
              <a:gd name="connsiteX2" fmla="*/ 273051 w 2397125"/>
              <a:gd name="connsiteY2" fmla="*/ 719137 h 1266825"/>
              <a:gd name="connsiteX3" fmla="*/ 0 w 2397125"/>
              <a:gd name="connsiteY3" fmla="*/ 879475 h 1266825"/>
              <a:gd name="connsiteX4" fmla="*/ 849313 w 2397125"/>
              <a:gd name="connsiteY4" fmla="*/ 1266825 h 1266825"/>
              <a:gd name="connsiteX5" fmla="*/ 2397125 w 2397125"/>
              <a:gd name="connsiteY5" fmla="*/ 442912 h 1266825"/>
              <a:gd name="connsiteX0" fmla="*/ 2463800 w 2463800"/>
              <a:gd name="connsiteY0" fmla="*/ 442912 h 1266825"/>
              <a:gd name="connsiteX1" fmla="*/ 568325 w 2463800"/>
              <a:gd name="connsiteY1" fmla="*/ 0 h 1266825"/>
              <a:gd name="connsiteX2" fmla="*/ 339726 w 2463800"/>
              <a:gd name="connsiteY2" fmla="*/ 719137 h 1266825"/>
              <a:gd name="connsiteX3" fmla="*/ 0 w 2463800"/>
              <a:gd name="connsiteY3" fmla="*/ 865188 h 1266825"/>
              <a:gd name="connsiteX4" fmla="*/ 915988 w 2463800"/>
              <a:gd name="connsiteY4" fmla="*/ 1266825 h 1266825"/>
              <a:gd name="connsiteX5" fmla="*/ 2463800 w 2463800"/>
              <a:gd name="connsiteY5" fmla="*/ 442912 h 1266825"/>
              <a:gd name="connsiteX0" fmla="*/ 2463800 w 2463800"/>
              <a:gd name="connsiteY0" fmla="*/ 442912 h 1266825"/>
              <a:gd name="connsiteX1" fmla="*/ 568325 w 2463800"/>
              <a:gd name="connsiteY1" fmla="*/ 0 h 1266825"/>
              <a:gd name="connsiteX2" fmla="*/ 330201 w 2463800"/>
              <a:gd name="connsiteY2" fmla="*/ 714375 h 1266825"/>
              <a:gd name="connsiteX3" fmla="*/ 0 w 2463800"/>
              <a:gd name="connsiteY3" fmla="*/ 865188 h 1266825"/>
              <a:gd name="connsiteX4" fmla="*/ 915988 w 2463800"/>
              <a:gd name="connsiteY4" fmla="*/ 1266825 h 1266825"/>
              <a:gd name="connsiteX5" fmla="*/ 2463800 w 2463800"/>
              <a:gd name="connsiteY5" fmla="*/ 442912 h 1266825"/>
              <a:gd name="connsiteX0" fmla="*/ 2463800 w 2463800"/>
              <a:gd name="connsiteY0" fmla="*/ 442912 h 1266825"/>
              <a:gd name="connsiteX1" fmla="*/ 568325 w 2463800"/>
              <a:gd name="connsiteY1" fmla="*/ 0 h 1266825"/>
              <a:gd name="connsiteX2" fmla="*/ 330201 w 2463800"/>
              <a:gd name="connsiteY2" fmla="*/ 714375 h 1266825"/>
              <a:gd name="connsiteX3" fmla="*/ 0 w 2463800"/>
              <a:gd name="connsiteY3" fmla="*/ 865188 h 1266825"/>
              <a:gd name="connsiteX4" fmla="*/ 915988 w 2463800"/>
              <a:gd name="connsiteY4" fmla="*/ 1266825 h 1266825"/>
              <a:gd name="connsiteX5" fmla="*/ 2463800 w 2463800"/>
              <a:gd name="connsiteY5" fmla="*/ 442912 h 1266825"/>
              <a:gd name="connsiteX0" fmla="*/ 2463800 w 2463800"/>
              <a:gd name="connsiteY0" fmla="*/ 442912 h 1266825"/>
              <a:gd name="connsiteX1" fmla="*/ 568325 w 2463800"/>
              <a:gd name="connsiteY1" fmla="*/ 0 h 1266825"/>
              <a:gd name="connsiteX2" fmla="*/ 663575 w 2463800"/>
              <a:gd name="connsiteY2" fmla="*/ 300037 h 1266825"/>
              <a:gd name="connsiteX3" fmla="*/ 330201 w 2463800"/>
              <a:gd name="connsiteY3" fmla="*/ 714375 h 1266825"/>
              <a:gd name="connsiteX4" fmla="*/ 0 w 2463800"/>
              <a:gd name="connsiteY4" fmla="*/ 865188 h 1266825"/>
              <a:gd name="connsiteX5" fmla="*/ 915988 w 2463800"/>
              <a:gd name="connsiteY5" fmla="*/ 1266825 h 1266825"/>
              <a:gd name="connsiteX6" fmla="*/ 2463800 w 2463800"/>
              <a:gd name="connsiteY6" fmla="*/ 442912 h 1266825"/>
              <a:gd name="connsiteX0" fmla="*/ 2463800 w 2463800"/>
              <a:gd name="connsiteY0" fmla="*/ 442912 h 1266825"/>
              <a:gd name="connsiteX1" fmla="*/ 568325 w 2463800"/>
              <a:gd name="connsiteY1" fmla="*/ 0 h 1266825"/>
              <a:gd name="connsiteX2" fmla="*/ 701675 w 2463800"/>
              <a:gd name="connsiteY2" fmla="*/ 228599 h 1266825"/>
              <a:gd name="connsiteX3" fmla="*/ 330201 w 2463800"/>
              <a:gd name="connsiteY3" fmla="*/ 714375 h 1266825"/>
              <a:gd name="connsiteX4" fmla="*/ 0 w 2463800"/>
              <a:gd name="connsiteY4" fmla="*/ 865188 h 1266825"/>
              <a:gd name="connsiteX5" fmla="*/ 915988 w 2463800"/>
              <a:gd name="connsiteY5" fmla="*/ 1266825 h 1266825"/>
              <a:gd name="connsiteX6" fmla="*/ 2463800 w 2463800"/>
              <a:gd name="connsiteY6" fmla="*/ 442912 h 1266825"/>
              <a:gd name="connsiteX0" fmla="*/ 2463800 w 2463800"/>
              <a:gd name="connsiteY0" fmla="*/ 442912 h 1266825"/>
              <a:gd name="connsiteX1" fmla="*/ 568325 w 2463800"/>
              <a:gd name="connsiteY1" fmla="*/ 0 h 1266825"/>
              <a:gd name="connsiteX2" fmla="*/ 701675 w 2463800"/>
              <a:gd name="connsiteY2" fmla="*/ 228599 h 1266825"/>
              <a:gd name="connsiteX3" fmla="*/ 330201 w 2463800"/>
              <a:gd name="connsiteY3" fmla="*/ 714375 h 1266825"/>
              <a:gd name="connsiteX4" fmla="*/ 0 w 2463800"/>
              <a:gd name="connsiteY4" fmla="*/ 865188 h 1266825"/>
              <a:gd name="connsiteX5" fmla="*/ 915988 w 2463800"/>
              <a:gd name="connsiteY5" fmla="*/ 1266825 h 1266825"/>
              <a:gd name="connsiteX6" fmla="*/ 2463800 w 2463800"/>
              <a:gd name="connsiteY6" fmla="*/ 442912 h 1266825"/>
              <a:gd name="connsiteX0" fmla="*/ 2692400 w 2692400"/>
              <a:gd name="connsiteY0" fmla="*/ 404812 h 1266825"/>
              <a:gd name="connsiteX1" fmla="*/ 568325 w 2692400"/>
              <a:gd name="connsiteY1" fmla="*/ 0 h 1266825"/>
              <a:gd name="connsiteX2" fmla="*/ 701675 w 2692400"/>
              <a:gd name="connsiteY2" fmla="*/ 228599 h 1266825"/>
              <a:gd name="connsiteX3" fmla="*/ 330201 w 2692400"/>
              <a:gd name="connsiteY3" fmla="*/ 714375 h 1266825"/>
              <a:gd name="connsiteX4" fmla="*/ 0 w 2692400"/>
              <a:gd name="connsiteY4" fmla="*/ 865188 h 1266825"/>
              <a:gd name="connsiteX5" fmla="*/ 915988 w 2692400"/>
              <a:gd name="connsiteY5" fmla="*/ 1266825 h 1266825"/>
              <a:gd name="connsiteX6" fmla="*/ 2692400 w 2692400"/>
              <a:gd name="connsiteY6" fmla="*/ 404812 h 1266825"/>
              <a:gd name="connsiteX0" fmla="*/ 2692400 w 2692400"/>
              <a:gd name="connsiteY0" fmla="*/ 404812 h 1266825"/>
              <a:gd name="connsiteX1" fmla="*/ 1554163 w 2692400"/>
              <a:gd name="connsiteY1" fmla="*/ 252412 h 1266825"/>
              <a:gd name="connsiteX2" fmla="*/ 568325 w 2692400"/>
              <a:gd name="connsiteY2" fmla="*/ 0 h 1266825"/>
              <a:gd name="connsiteX3" fmla="*/ 701675 w 2692400"/>
              <a:gd name="connsiteY3" fmla="*/ 228599 h 1266825"/>
              <a:gd name="connsiteX4" fmla="*/ 330201 w 2692400"/>
              <a:gd name="connsiteY4" fmla="*/ 714375 h 1266825"/>
              <a:gd name="connsiteX5" fmla="*/ 0 w 2692400"/>
              <a:gd name="connsiteY5" fmla="*/ 865188 h 1266825"/>
              <a:gd name="connsiteX6" fmla="*/ 915988 w 2692400"/>
              <a:gd name="connsiteY6" fmla="*/ 1266825 h 1266825"/>
              <a:gd name="connsiteX7" fmla="*/ 2692400 w 2692400"/>
              <a:gd name="connsiteY7" fmla="*/ 404812 h 1266825"/>
              <a:gd name="connsiteX0" fmla="*/ 2692400 w 2715609"/>
              <a:gd name="connsiteY0" fmla="*/ 404812 h 1266825"/>
              <a:gd name="connsiteX1" fmla="*/ 1882775 w 2715609"/>
              <a:gd name="connsiteY1" fmla="*/ 247650 h 1266825"/>
              <a:gd name="connsiteX2" fmla="*/ 1554163 w 2715609"/>
              <a:gd name="connsiteY2" fmla="*/ 252412 h 1266825"/>
              <a:gd name="connsiteX3" fmla="*/ 568325 w 2715609"/>
              <a:gd name="connsiteY3" fmla="*/ 0 h 1266825"/>
              <a:gd name="connsiteX4" fmla="*/ 701675 w 2715609"/>
              <a:gd name="connsiteY4" fmla="*/ 228599 h 1266825"/>
              <a:gd name="connsiteX5" fmla="*/ 330201 w 2715609"/>
              <a:gd name="connsiteY5" fmla="*/ 714375 h 1266825"/>
              <a:gd name="connsiteX6" fmla="*/ 0 w 2715609"/>
              <a:gd name="connsiteY6" fmla="*/ 865188 h 1266825"/>
              <a:gd name="connsiteX7" fmla="*/ 915988 w 2715609"/>
              <a:gd name="connsiteY7" fmla="*/ 1266825 h 1266825"/>
              <a:gd name="connsiteX8" fmla="*/ 2692400 w 2715609"/>
              <a:gd name="connsiteY8" fmla="*/ 404812 h 1266825"/>
              <a:gd name="connsiteX0" fmla="*/ 2582863 w 2609226"/>
              <a:gd name="connsiteY0" fmla="*/ 585787 h 1266825"/>
              <a:gd name="connsiteX1" fmla="*/ 1882775 w 2609226"/>
              <a:gd name="connsiteY1" fmla="*/ 247650 h 1266825"/>
              <a:gd name="connsiteX2" fmla="*/ 1554163 w 2609226"/>
              <a:gd name="connsiteY2" fmla="*/ 252412 h 1266825"/>
              <a:gd name="connsiteX3" fmla="*/ 568325 w 2609226"/>
              <a:gd name="connsiteY3" fmla="*/ 0 h 1266825"/>
              <a:gd name="connsiteX4" fmla="*/ 701675 w 2609226"/>
              <a:gd name="connsiteY4" fmla="*/ 228599 h 1266825"/>
              <a:gd name="connsiteX5" fmla="*/ 330201 w 2609226"/>
              <a:gd name="connsiteY5" fmla="*/ 714375 h 1266825"/>
              <a:gd name="connsiteX6" fmla="*/ 0 w 2609226"/>
              <a:gd name="connsiteY6" fmla="*/ 865188 h 1266825"/>
              <a:gd name="connsiteX7" fmla="*/ 915988 w 2609226"/>
              <a:gd name="connsiteY7" fmla="*/ 1266825 h 1266825"/>
              <a:gd name="connsiteX8" fmla="*/ 2582863 w 2609226"/>
              <a:gd name="connsiteY8" fmla="*/ 585787 h 1266825"/>
              <a:gd name="connsiteX0" fmla="*/ 2582863 w 2609226"/>
              <a:gd name="connsiteY0" fmla="*/ 585787 h 1266825"/>
              <a:gd name="connsiteX1" fmla="*/ 1882775 w 2609226"/>
              <a:gd name="connsiteY1" fmla="*/ 247650 h 1266825"/>
              <a:gd name="connsiteX2" fmla="*/ 1554163 w 2609226"/>
              <a:gd name="connsiteY2" fmla="*/ 252412 h 1266825"/>
              <a:gd name="connsiteX3" fmla="*/ 568325 w 2609226"/>
              <a:gd name="connsiteY3" fmla="*/ 0 h 1266825"/>
              <a:gd name="connsiteX4" fmla="*/ 701675 w 2609226"/>
              <a:gd name="connsiteY4" fmla="*/ 228599 h 1266825"/>
              <a:gd name="connsiteX5" fmla="*/ 330201 w 2609226"/>
              <a:gd name="connsiteY5" fmla="*/ 714375 h 1266825"/>
              <a:gd name="connsiteX6" fmla="*/ 0 w 2609226"/>
              <a:gd name="connsiteY6" fmla="*/ 865188 h 1266825"/>
              <a:gd name="connsiteX7" fmla="*/ 915988 w 2609226"/>
              <a:gd name="connsiteY7" fmla="*/ 1266825 h 1266825"/>
              <a:gd name="connsiteX8" fmla="*/ 1620838 w 2609226"/>
              <a:gd name="connsiteY8" fmla="*/ 1052512 h 1266825"/>
              <a:gd name="connsiteX9" fmla="*/ 2582863 w 2609226"/>
              <a:gd name="connsiteY9" fmla="*/ 585787 h 1266825"/>
              <a:gd name="connsiteX0" fmla="*/ 2582863 w 2609226"/>
              <a:gd name="connsiteY0" fmla="*/ 585787 h 1266825"/>
              <a:gd name="connsiteX1" fmla="*/ 1882775 w 2609226"/>
              <a:gd name="connsiteY1" fmla="*/ 247650 h 1266825"/>
              <a:gd name="connsiteX2" fmla="*/ 1554163 w 2609226"/>
              <a:gd name="connsiteY2" fmla="*/ 252412 h 1266825"/>
              <a:gd name="connsiteX3" fmla="*/ 568325 w 2609226"/>
              <a:gd name="connsiteY3" fmla="*/ 0 h 1266825"/>
              <a:gd name="connsiteX4" fmla="*/ 701675 w 2609226"/>
              <a:gd name="connsiteY4" fmla="*/ 228599 h 1266825"/>
              <a:gd name="connsiteX5" fmla="*/ 330201 w 2609226"/>
              <a:gd name="connsiteY5" fmla="*/ 714375 h 1266825"/>
              <a:gd name="connsiteX6" fmla="*/ 0 w 2609226"/>
              <a:gd name="connsiteY6" fmla="*/ 865188 h 1266825"/>
              <a:gd name="connsiteX7" fmla="*/ 915988 w 2609226"/>
              <a:gd name="connsiteY7" fmla="*/ 1266825 h 1266825"/>
              <a:gd name="connsiteX8" fmla="*/ 1620838 w 2609226"/>
              <a:gd name="connsiteY8" fmla="*/ 1052512 h 1266825"/>
              <a:gd name="connsiteX9" fmla="*/ 1673225 w 2609226"/>
              <a:gd name="connsiteY9" fmla="*/ 1104900 h 1266825"/>
              <a:gd name="connsiteX10" fmla="*/ 2582863 w 2609226"/>
              <a:gd name="connsiteY10" fmla="*/ 585787 h 1266825"/>
              <a:gd name="connsiteX0" fmla="*/ 2582863 w 2609226"/>
              <a:gd name="connsiteY0" fmla="*/ 585787 h 1276585"/>
              <a:gd name="connsiteX1" fmla="*/ 1882775 w 2609226"/>
              <a:gd name="connsiteY1" fmla="*/ 247650 h 1276585"/>
              <a:gd name="connsiteX2" fmla="*/ 1554163 w 2609226"/>
              <a:gd name="connsiteY2" fmla="*/ 252412 h 1276585"/>
              <a:gd name="connsiteX3" fmla="*/ 568325 w 2609226"/>
              <a:gd name="connsiteY3" fmla="*/ 0 h 1276585"/>
              <a:gd name="connsiteX4" fmla="*/ 701675 w 2609226"/>
              <a:gd name="connsiteY4" fmla="*/ 228599 h 1276585"/>
              <a:gd name="connsiteX5" fmla="*/ 330201 w 2609226"/>
              <a:gd name="connsiteY5" fmla="*/ 714375 h 1276585"/>
              <a:gd name="connsiteX6" fmla="*/ 0 w 2609226"/>
              <a:gd name="connsiteY6" fmla="*/ 865188 h 1276585"/>
              <a:gd name="connsiteX7" fmla="*/ 915988 w 2609226"/>
              <a:gd name="connsiteY7" fmla="*/ 1266825 h 1276585"/>
              <a:gd name="connsiteX8" fmla="*/ 1673225 w 2609226"/>
              <a:gd name="connsiteY8" fmla="*/ 1104900 h 1276585"/>
              <a:gd name="connsiteX9" fmla="*/ 2582863 w 2609226"/>
              <a:gd name="connsiteY9" fmla="*/ 585787 h 1276585"/>
              <a:gd name="connsiteX0" fmla="*/ 2582863 w 2582863"/>
              <a:gd name="connsiteY0" fmla="*/ 585787 h 1276585"/>
              <a:gd name="connsiteX1" fmla="*/ 1882775 w 2582863"/>
              <a:gd name="connsiteY1" fmla="*/ 247650 h 1276585"/>
              <a:gd name="connsiteX2" fmla="*/ 1554163 w 2582863"/>
              <a:gd name="connsiteY2" fmla="*/ 252412 h 1276585"/>
              <a:gd name="connsiteX3" fmla="*/ 568325 w 2582863"/>
              <a:gd name="connsiteY3" fmla="*/ 0 h 1276585"/>
              <a:gd name="connsiteX4" fmla="*/ 701675 w 2582863"/>
              <a:gd name="connsiteY4" fmla="*/ 228599 h 1276585"/>
              <a:gd name="connsiteX5" fmla="*/ 330201 w 2582863"/>
              <a:gd name="connsiteY5" fmla="*/ 714375 h 1276585"/>
              <a:gd name="connsiteX6" fmla="*/ 0 w 2582863"/>
              <a:gd name="connsiteY6" fmla="*/ 865188 h 1276585"/>
              <a:gd name="connsiteX7" fmla="*/ 915988 w 2582863"/>
              <a:gd name="connsiteY7" fmla="*/ 1266825 h 1276585"/>
              <a:gd name="connsiteX8" fmla="*/ 1673225 w 2582863"/>
              <a:gd name="connsiteY8" fmla="*/ 1104900 h 1276585"/>
              <a:gd name="connsiteX9" fmla="*/ 2582863 w 2582863"/>
              <a:gd name="connsiteY9" fmla="*/ 585787 h 1276585"/>
              <a:gd name="connsiteX0" fmla="*/ 2354263 w 2354263"/>
              <a:gd name="connsiteY0" fmla="*/ 719137 h 1276585"/>
              <a:gd name="connsiteX1" fmla="*/ 1882775 w 2354263"/>
              <a:gd name="connsiteY1" fmla="*/ 247650 h 1276585"/>
              <a:gd name="connsiteX2" fmla="*/ 1554163 w 2354263"/>
              <a:gd name="connsiteY2" fmla="*/ 252412 h 1276585"/>
              <a:gd name="connsiteX3" fmla="*/ 568325 w 2354263"/>
              <a:gd name="connsiteY3" fmla="*/ 0 h 1276585"/>
              <a:gd name="connsiteX4" fmla="*/ 701675 w 2354263"/>
              <a:gd name="connsiteY4" fmla="*/ 228599 h 1276585"/>
              <a:gd name="connsiteX5" fmla="*/ 330201 w 2354263"/>
              <a:gd name="connsiteY5" fmla="*/ 714375 h 1276585"/>
              <a:gd name="connsiteX6" fmla="*/ 0 w 2354263"/>
              <a:gd name="connsiteY6" fmla="*/ 865188 h 1276585"/>
              <a:gd name="connsiteX7" fmla="*/ 915988 w 2354263"/>
              <a:gd name="connsiteY7" fmla="*/ 1266825 h 1276585"/>
              <a:gd name="connsiteX8" fmla="*/ 1673225 w 2354263"/>
              <a:gd name="connsiteY8" fmla="*/ 1104900 h 1276585"/>
              <a:gd name="connsiteX9" fmla="*/ 2354263 w 2354263"/>
              <a:gd name="connsiteY9" fmla="*/ 719137 h 1276585"/>
              <a:gd name="connsiteX0" fmla="*/ 2354263 w 2354263"/>
              <a:gd name="connsiteY0" fmla="*/ 719137 h 1276585"/>
              <a:gd name="connsiteX1" fmla="*/ 1778001 w 2354263"/>
              <a:gd name="connsiteY1" fmla="*/ 504825 h 1276585"/>
              <a:gd name="connsiteX2" fmla="*/ 1882775 w 2354263"/>
              <a:gd name="connsiteY2" fmla="*/ 247650 h 1276585"/>
              <a:gd name="connsiteX3" fmla="*/ 1554163 w 2354263"/>
              <a:gd name="connsiteY3" fmla="*/ 252412 h 1276585"/>
              <a:gd name="connsiteX4" fmla="*/ 568325 w 2354263"/>
              <a:gd name="connsiteY4" fmla="*/ 0 h 1276585"/>
              <a:gd name="connsiteX5" fmla="*/ 701675 w 2354263"/>
              <a:gd name="connsiteY5" fmla="*/ 228599 h 1276585"/>
              <a:gd name="connsiteX6" fmla="*/ 330201 w 2354263"/>
              <a:gd name="connsiteY6" fmla="*/ 714375 h 1276585"/>
              <a:gd name="connsiteX7" fmla="*/ 0 w 2354263"/>
              <a:gd name="connsiteY7" fmla="*/ 865188 h 1276585"/>
              <a:gd name="connsiteX8" fmla="*/ 915988 w 2354263"/>
              <a:gd name="connsiteY8" fmla="*/ 1266825 h 1276585"/>
              <a:gd name="connsiteX9" fmla="*/ 1673225 w 2354263"/>
              <a:gd name="connsiteY9" fmla="*/ 1104900 h 1276585"/>
              <a:gd name="connsiteX10" fmla="*/ 2354263 w 2354263"/>
              <a:gd name="connsiteY10" fmla="*/ 719137 h 1276585"/>
              <a:gd name="connsiteX0" fmla="*/ 2354263 w 2354263"/>
              <a:gd name="connsiteY0" fmla="*/ 719137 h 1276585"/>
              <a:gd name="connsiteX1" fmla="*/ 1778001 w 2354263"/>
              <a:gd name="connsiteY1" fmla="*/ 504825 h 1276585"/>
              <a:gd name="connsiteX2" fmla="*/ 1949451 w 2354263"/>
              <a:gd name="connsiteY2" fmla="*/ 328612 h 1276585"/>
              <a:gd name="connsiteX3" fmla="*/ 1882775 w 2354263"/>
              <a:gd name="connsiteY3" fmla="*/ 247650 h 1276585"/>
              <a:gd name="connsiteX4" fmla="*/ 1554163 w 2354263"/>
              <a:gd name="connsiteY4" fmla="*/ 252412 h 1276585"/>
              <a:gd name="connsiteX5" fmla="*/ 568325 w 2354263"/>
              <a:gd name="connsiteY5" fmla="*/ 0 h 1276585"/>
              <a:gd name="connsiteX6" fmla="*/ 701675 w 2354263"/>
              <a:gd name="connsiteY6" fmla="*/ 228599 h 1276585"/>
              <a:gd name="connsiteX7" fmla="*/ 330201 w 2354263"/>
              <a:gd name="connsiteY7" fmla="*/ 714375 h 1276585"/>
              <a:gd name="connsiteX8" fmla="*/ 0 w 2354263"/>
              <a:gd name="connsiteY8" fmla="*/ 865188 h 1276585"/>
              <a:gd name="connsiteX9" fmla="*/ 915988 w 2354263"/>
              <a:gd name="connsiteY9" fmla="*/ 1266825 h 1276585"/>
              <a:gd name="connsiteX10" fmla="*/ 1673225 w 2354263"/>
              <a:gd name="connsiteY10" fmla="*/ 1104900 h 1276585"/>
              <a:gd name="connsiteX11" fmla="*/ 2354263 w 2354263"/>
              <a:gd name="connsiteY11" fmla="*/ 719137 h 1276585"/>
              <a:gd name="connsiteX0" fmla="*/ 2697163 w 2697163"/>
              <a:gd name="connsiteY0" fmla="*/ 465137 h 1276585"/>
              <a:gd name="connsiteX1" fmla="*/ 1778001 w 2697163"/>
              <a:gd name="connsiteY1" fmla="*/ 504825 h 1276585"/>
              <a:gd name="connsiteX2" fmla="*/ 1949451 w 2697163"/>
              <a:gd name="connsiteY2" fmla="*/ 328612 h 1276585"/>
              <a:gd name="connsiteX3" fmla="*/ 1882775 w 2697163"/>
              <a:gd name="connsiteY3" fmla="*/ 247650 h 1276585"/>
              <a:gd name="connsiteX4" fmla="*/ 1554163 w 2697163"/>
              <a:gd name="connsiteY4" fmla="*/ 252412 h 1276585"/>
              <a:gd name="connsiteX5" fmla="*/ 568325 w 2697163"/>
              <a:gd name="connsiteY5" fmla="*/ 0 h 1276585"/>
              <a:gd name="connsiteX6" fmla="*/ 701675 w 2697163"/>
              <a:gd name="connsiteY6" fmla="*/ 228599 h 1276585"/>
              <a:gd name="connsiteX7" fmla="*/ 330201 w 2697163"/>
              <a:gd name="connsiteY7" fmla="*/ 714375 h 1276585"/>
              <a:gd name="connsiteX8" fmla="*/ 0 w 2697163"/>
              <a:gd name="connsiteY8" fmla="*/ 865188 h 1276585"/>
              <a:gd name="connsiteX9" fmla="*/ 915988 w 2697163"/>
              <a:gd name="connsiteY9" fmla="*/ 1266825 h 1276585"/>
              <a:gd name="connsiteX10" fmla="*/ 1673225 w 2697163"/>
              <a:gd name="connsiteY10" fmla="*/ 1104900 h 1276585"/>
              <a:gd name="connsiteX11" fmla="*/ 2697163 w 2697163"/>
              <a:gd name="connsiteY11" fmla="*/ 465137 h 1276585"/>
              <a:gd name="connsiteX0" fmla="*/ 2697163 w 2699465"/>
              <a:gd name="connsiteY0" fmla="*/ 465137 h 1276585"/>
              <a:gd name="connsiteX1" fmla="*/ 1949451 w 2699465"/>
              <a:gd name="connsiteY1" fmla="*/ 328612 h 1276585"/>
              <a:gd name="connsiteX2" fmla="*/ 1882775 w 2699465"/>
              <a:gd name="connsiteY2" fmla="*/ 247650 h 1276585"/>
              <a:gd name="connsiteX3" fmla="*/ 1554163 w 2699465"/>
              <a:gd name="connsiteY3" fmla="*/ 252412 h 1276585"/>
              <a:gd name="connsiteX4" fmla="*/ 568325 w 2699465"/>
              <a:gd name="connsiteY4" fmla="*/ 0 h 1276585"/>
              <a:gd name="connsiteX5" fmla="*/ 701675 w 2699465"/>
              <a:gd name="connsiteY5" fmla="*/ 228599 h 1276585"/>
              <a:gd name="connsiteX6" fmla="*/ 330201 w 2699465"/>
              <a:gd name="connsiteY6" fmla="*/ 714375 h 1276585"/>
              <a:gd name="connsiteX7" fmla="*/ 0 w 2699465"/>
              <a:gd name="connsiteY7" fmla="*/ 865188 h 1276585"/>
              <a:gd name="connsiteX8" fmla="*/ 915988 w 2699465"/>
              <a:gd name="connsiteY8" fmla="*/ 1266825 h 1276585"/>
              <a:gd name="connsiteX9" fmla="*/ 1673225 w 2699465"/>
              <a:gd name="connsiteY9" fmla="*/ 1104900 h 1276585"/>
              <a:gd name="connsiteX10" fmla="*/ 2697163 w 2699465"/>
              <a:gd name="connsiteY10" fmla="*/ 465137 h 1276585"/>
              <a:gd name="connsiteX0" fmla="*/ 2697163 w 2698500"/>
              <a:gd name="connsiteY0" fmla="*/ 465137 h 1276585"/>
              <a:gd name="connsiteX1" fmla="*/ 1882775 w 2698500"/>
              <a:gd name="connsiteY1" fmla="*/ 247650 h 1276585"/>
              <a:gd name="connsiteX2" fmla="*/ 1554163 w 2698500"/>
              <a:gd name="connsiteY2" fmla="*/ 252412 h 1276585"/>
              <a:gd name="connsiteX3" fmla="*/ 568325 w 2698500"/>
              <a:gd name="connsiteY3" fmla="*/ 0 h 1276585"/>
              <a:gd name="connsiteX4" fmla="*/ 701675 w 2698500"/>
              <a:gd name="connsiteY4" fmla="*/ 228599 h 1276585"/>
              <a:gd name="connsiteX5" fmla="*/ 330201 w 2698500"/>
              <a:gd name="connsiteY5" fmla="*/ 714375 h 1276585"/>
              <a:gd name="connsiteX6" fmla="*/ 0 w 2698500"/>
              <a:gd name="connsiteY6" fmla="*/ 865188 h 1276585"/>
              <a:gd name="connsiteX7" fmla="*/ 915988 w 2698500"/>
              <a:gd name="connsiteY7" fmla="*/ 1266825 h 1276585"/>
              <a:gd name="connsiteX8" fmla="*/ 1673225 w 2698500"/>
              <a:gd name="connsiteY8" fmla="*/ 1104900 h 1276585"/>
              <a:gd name="connsiteX9" fmla="*/ 2697163 w 2698500"/>
              <a:gd name="connsiteY9" fmla="*/ 465137 h 1276585"/>
              <a:gd name="connsiteX0" fmla="*/ 2697163 w 2698500"/>
              <a:gd name="connsiteY0" fmla="*/ 465137 h 1276585"/>
              <a:gd name="connsiteX1" fmla="*/ 1882775 w 2698500"/>
              <a:gd name="connsiteY1" fmla="*/ 247650 h 1276585"/>
              <a:gd name="connsiteX2" fmla="*/ 568325 w 2698500"/>
              <a:gd name="connsiteY2" fmla="*/ 0 h 1276585"/>
              <a:gd name="connsiteX3" fmla="*/ 701675 w 2698500"/>
              <a:gd name="connsiteY3" fmla="*/ 228599 h 1276585"/>
              <a:gd name="connsiteX4" fmla="*/ 330201 w 2698500"/>
              <a:gd name="connsiteY4" fmla="*/ 714375 h 1276585"/>
              <a:gd name="connsiteX5" fmla="*/ 0 w 2698500"/>
              <a:gd name="connsiteY5" fmla="*/ 865188 h 1276585"/>
              <a:gd name="connsiteX6" fmla="*/ 915988 w 2698500"/>
              <a:gd name="connsiteY6" fmla="*/ 1266825 h 1276585"/>
              <a:gd name="connsiteX7" fmla="*/ 1673225 w 2698500"/>
              <a:gd name="connsiteY7" fmla="*/ 1104900 h 1276585"/>
              <a:gd name="connsiteX8" fmla="*/ 2697163 w 2698500"/>
              <a:gd name="connsiteY8" fmla="*/ 465137 h 1276585"/>
              <a:gd name="connsiteX0" fmla="*/ 2697163 w 2698500"/>
              <a:gd name="connsiteY0" fmla="*/ 465137 h 1276585"/>
              <a:gd name="connsiteX1" fmla="*/ 1882775 w 2698500"/>
              <a:gd name="connsiteY1" fmla="*/ 247650 h 1276585"/>
              <a:gd name="connsiteX2" fmla="*/ 568325 w 2698500"/>
              <a:gd name="connsiteY2" fmla="*/ 0 h 1276585"/>
              <a:gd name="connsiteX3" fmla="*/ 701675 w 2698500"/>
              <a:gd name="connsiteY3" fmla="*/ 228599 h 1276585"/>
              <a:gd name="connsiteX4" fmla="*/ 330201 w 2698500"/>
              <a:gd name="connsiteY4" fmla="*/ 714375 h 1276585"/>
              <a:gd name="connsiteX5" fmla="*/ 0 w 2698500"/>
              <a:gd name="connsiteY5" fmla="*/ 865188 h 1276585"/>
              <a:gd name="connsiteX6" fmla="*/ 915988 w 2698500"/>
              <a:gd name="connsiteY6" fmla="*/ 1266825 h 1276585"/>
              <a:gd name="connsiteX7" fmla="*/ 1673225 w 2698500"/>
              <a:gd name="connsiteY7" fmla="*/ 1104900 h 1276585"/>
              <a:gd name="connsiteX8" fmla="*/ 2697163 w 2698500"/>
              <a:gd name="connsiteY8" fmla="*/ 465137 h 1276585"/>
              <a:gd name="connsiteX0" fmla="*/ 2595563 w 2597133"/>
              <a:gd name="connsiteY0" fmla="*/ 509587 h 1276585"/>
              <a:gd name="connsiteX1" fmla="*/ 1882775 w 2597133"/>
              <a:gd name="connsiteY1" fmla="*/ 247650 h 1276585"/>
              <a:gd name="connsiteX2" fmla="*/ 568325 w 2597133"/>
              <a:gd name="connsiteY2" fmla="*/ 0 h 1276585"/>
              <a:gd name="connsiteX3" fmla="*/ 701675 w 2597133"/>
              <a:gd name="connsiteY3" fmla="*/ 228599 h 1276585"/>
              <a:gd name="connsiteX4" fmla="*/ 330201 w 2597133"/>
              <a:gd name="connsiteY4" fmla="*/ 714375 h 1276585"/>
              <a:gd name="connsiteX5" fmla="*/ 0 w 2597133"/>
              <a:gd name="connsiteY5" fmla="*/ 865188 h 1276585"/>
              <a:gd name="connsiteX6" fmla="*/ 915988 w 2597133"/>
              <a:gd name="connsiteY6" fmla="*/ 1266825 h 1276585"/>
              <a:gd name="connsiteX7" fmla="*/ 1673225 w 2597133"/>
              <a:gd name="connsiteY7" fmla="*/ 1104900 h 1276585"/>
              <a:gd name="connsiteX8" fmla="*/ 2595563 w 2597133"/>
              <a:gd name="connsiteY8" fmla="*/ 509587 h 127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7133" h="1276585">
                <a:moveTo>
                  <a:pt x="2595563" y="509587"/>
                </a:moveTo>
                <a:cubicBezTo>
                  <a:pt x="2630488" y="366712"/>
                  <a:pt x="2073275" y="283104"/>
                  <a:pt x="1882775" y="247650"/>
                </a:cubicBezTo>
                <a:cubicBezTo>
                  <a:pt x="1527969" y="170127"/>
                  <a:pt x="765175" y="3175"/>
                  <a:pt x="568325" y="0"/>
                </a:cubicBezTo>
                <a:lnTo>
                  <a:pt x="701675" y="228599"/>
                </a:lnTo>
                <a:lnTo>
                  <a:pt x="330201" y="714375"/>
                </a:lnTo>
                <a:lnTo>
                  <a:pt x="0" y="865188"/>
                </a:lnTo>
                <a:lnTo>
                  <a:pt x="915988" y="1266825"/>
                </a:lnTo>
                <a:cubicBezTo>
                  <a:pt x="1194859" y="1306777"/>
                  <a:pt x="1395413" y="1218406"/>
                  <a:pt x="1673225" y="1104900"/>
                </a:cubicBezTo>
                <a:cubicBezTo>
                  <a:pt x="1900238" y="976312"/>
                  <a:pt x="2368550" y="638175"/>
                  <a:pt x="2595563" y="509587"/>
                </a:cubicBezTo>
                <a:close/>
              </a:path>
            </a:pathLst>
          </a:cu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-64" charset="-128"/>
            </a:endParaRPr>
          </a:p>
        </p:txBody>
      </p:sp>
      <p:sp>
        <p:nvSpPr>
          <p:cNvPr id="11" name="Rectangular Callout 42">
            <a:extLst>
              <a:ext uri="{FF2B5EF4-FFF2-40B4-BE49-F238E27FC236}">
                <a16:creationId xmlns:a16="http://schemas.microsoft.com/office/drawing/2014/main" id="{BBE55E5A-0F18-434C-86B1-D15158338763}"/>
              </a:ext>
            </a:extLst>
          </p:cNvPr>
          <p:cNvSpPr/>
          <p:nvPr/>
        </p:nvSpPr>
        <p:spPr bwMode="auto">
          <a:xfrm>
            <a:off x="3031626" y="1729321"/>
            <a:ext cx="1684389" cy="442035"/>
          </a:xfrm>
          <a:prstGeom prst="wedgeRectCallout">
            <a:avLst>
              <a:gd name="adj1" fmla="val -43141"/>
              <a:gd name="adj2" fmla="val 41824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200" b="1" dirty="0">
                <a:solidFill>
                  <a:schemeClr val="bg1"/>
                </a:solidFill>
              </a:rPr>
              <a:t>Queensland Rail (SCAS) works area</a:t>
            </a:r>
          </a:p>
        </p:txBody>
      </p:sp>
    </p:spTree>
    <p:extLst>
      <p:ext uri="{BB962C8B-B14F-4D97-AF65-F5344CB8AC3E}">
        <p14:creationId xmlns:p14="http://schemas.microsoft.com/office/powerpoint/2010/main" val="2584948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DB21F219-22CB-460C-ABF4-29502339F6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8" y="1395789"/>
            <a:ext cx="8927148" cy="4017216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D4C4CB05-1C7B-45E3-B008-262284E7B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01" y="5517232"/>
            <a:ext cx="26802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Lindum Level Crossing – from North Road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Source: </a:t>
            </a:r>
            <a:r>
              <a:rPr lang="en-AU" altLang="en-US" sz="1000" dirty="0">
                <a:solidFill>
                  <a:srgbClr val="000000"/>
                </a:solidFill>
              </a:rPr>
              <a:t>Brisbane City Council</a:t>
            </a:r>
            <a:endParaRPr kumimoji="0" lang="en-A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C540717-C72B-4319-8A95-A4B85EDCF8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39752" y="921963"/>
            <a:ext cx="6361471" cy="418805"/>
          </a:xfrm>
        </p:spPr>
        <p:txBody>
          <a:bodyPr/>
          <a:lstStyle/>
          <a:p>
            <a:r>
              <a:rPr lang="en-US" altLang="en-US" sz="3200" b="1" dirty="0"/>
              <a:t>Rail corridor (SCAS) works</a:t>
            </a:r>
          </a:p>
        </p:txBody>
      </p:sp>
    </p:spTree>
    <p:extLst>
      <p:ext uri="{BB962C8B-B14F-4D97-AF65-F5344CB8AC3E}">
        <p14:creationId xmlns:p14="http://schemas.microsoft.com/office/powerpoint/2010/main" val="633900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DFAB7A52-51A6-479F-ACD6-BBB642A14C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9" r="21074" b="25759"/>
          <a:stretch/>
        </p:blipFill>
        <p:spPr>
          <a:xfrm>
            <a:off x="191585" y="135423"/>
            <a:ext cx="8876865" cy="2952328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BBE00866-3B03-445D-BB48-06FDE01E6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67" y="3087751"/>
            <a:ext cx="20889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Lindum Road – Extended median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Source: </a:t>
            </a:r>
            <a:r>
              <a:rPr lang="en-AU" altLang="en-US" sz="1000" dirty="0">
                <a:solidFill>
                  <a:srgbClr val="000000"/>
                </a:solidFill>
              </a:rPr>
              <a:t>Brisbane City Council</a:t>
            </a:r>
            <a:endParaRPr kumimoji="0" lang="en-A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2D233ACC-BF8F-46F2-9E5A-F7856B89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70" y="6425351"/>
            <a:ext cx="26802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Lindum Level Crossing – from Lindum Road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Source: </a:t>
            </a:r>
            <a:r>
              <a:rPr lang="en-AU" altLang="en-US" sz="1000" dirty="0">
                <a:solidFill>
                  <a:srgbClr val="000000"/>
                </a:solidFill>
              </a:rPr>
              <a:t>Brisbane City Council</a:t>
            </a:r>
            <a:endParaRPr kumimoji="0" lang="en-A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2" name="Picture 11" descr="A truck driving down the road&#10;&#10;Description automatically generated with low confidence">
            <a:extLst>
              <a:ext uri="{FF2B5EF4-FFF2-40B4-BE49-F238E27FC236}">
                <a16:creationId xmlns:a16="http://schemas.microsoft.com/office/drawing/2014/main" id="{7CA9AC17-95C1-453D-BC14-0E47C7F3F3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t="12974" r="16694" b="32632"/>
          <a:stretch/>
        </p:blipFill>
        <p:spPr>
          <a:xfrm>
            <a:off x="133567" y="3641715"/>
            <a:ext cx="8949763" cy="279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31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road, sky, outdoor&#10;&#10;Description automatically generated">
            <a:extLst>
              <a:ext uri="{FF2B5EF4-FFF2-40B4-BE49-F238E27FC236}">
                <a16:creationId xmlns:a16="http://schemas.microsoft.com/office/drawing/2014/main" id="{F1563AA9-4260-4E1B-9B66-AE9EE366D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4" t="21532" r="45333" b="54447"/>
          <a:stretch/>
        </p:blipFill>
        <p:spPr>
          <a:xfrm>
            <a:off x="107504" y="258962"/>
            <a:ext cx="8883866" cy="2758334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B7605A6F-1A10-40F3-A8C1-89844D2E2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01" y="3001018"/>
            <a:ext cx="26802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Lindum Level Crossing – from North Road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Source: </a:t>
            </a:r>
            <a:r>
              <a:rPr lang="en-AU" altLang="en-US" sz="1000" dirty="0">
                <a:solidFill>
                  <a:srgbClr val="000000"/>
                </a:solidFill>
              </a:rPr>
              <a:t>Brisbane City Council</a:t>
            </a:r>
            <a:endParaRPr kumimoji="0" lang="en-A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1" name="Picture 10" descr="A picture containing text, outdoor, sky, road&#10;&#10;Description automatically generated">
            <a:extLst>
              <a:ext uri="{FF2B5EF4-FFF2-40B4-BE49-F238E27FC236}">
                <a16:creationId xmlns:a16="http://schemas.microsoft.com/office/drawing/2014/main" id="{A701EDB1-6B43-47F4-800F-BCD297C607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2"/>
          <a:stretch/>
        </p:blipFill>
        <p:spPr>
          <a:xfrm>
            <a:off x="98889" y="3442863"/>
            <a:ext cx="8892480" cy="3024336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BF709B08-355F-4C86-B929-F9BB17F48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89" y="6442678"/>
            <a:ext cx="33283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Lindum Level Crossing – southern side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Source: </a:t>
            </a:r>
            <a:r>
              <a:rPr lang="en-AU" altLang="en-US" sz="1000" dirty="0">
                <a:solidFill>
                  <a:srgbClr val="000000"/>
                </a:solidFill>
              </a:rPr>
              <a:t>Brisbane City Council</a:t>
            </a:r>
            <a:endParaRPr kumimoji="0" lang="en-A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4D5D83A-FC1E-452D-BC3D-96CA68867089}"/>
              </a:ext>
            </a:extLst>
          </p:cNvPr>
          <p:cNvGrpSpPr/>
          <p:nvPr/>
        </p:nvGrpSpPr>
        <p:grpSpPr>
          <a:xfrm>
            <a:off x="91502" y="116632"/>
            <a:ext cx="8960996" cy="3170609"/>
            <a:chOff x="91502" y="1842566"/>
            <a:chExt cx="9052498" cy="3170609"/>
          </a:xfrm>
        </p:grpSpPr>
        <p:pic>
          <p:nvPicPr>
            <p:cNvPr id="5" name="Picture 4" descr="A parking lot with cars&#10;&#10;Description automatically generated with low confidence">
              <a:extLst>
                <a:ext uri="{FF2B5EF4-FFF2-40B4-BE49-F238E27FC236}">
                  <a16:creationId xmlns:a16="http://schemas.microsoft.com/office/drawing/2014/main" id="{0CDD822D-6DD2-48E6-8EAC-1284749E8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85" b="8081"/>
            <a:stretch/>
          </p:blipFill>
          <p:spPr>
            <a:xfrm>
              <a:off x="91502" y="1842566"/>
              <a:ext cx="9052498" cy="317060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F1EFCA5-32F7-47DC-9F7C-9F9ACBC99CF3}"/>
                </a:ext>
              </a:extLst>
            </p:cNvPr>
            <p:cNvSpPr/>
            <p:nvPr/>
          </p:nvSpPr>
          <p:spPr bwMode="auto">
            <a:xfrm>
              <a:off x="6520978" y="2507185"/>
              <a:ext cx="115441" cy="31432"/>
            </a:xfrm>
            <a:custGeom>
              <a:avLst/>
              <a:gdLst>
                <a:gd name="connsiteX0" fmla="*/ 0 w 144016"/>
                <a:gd name="connsiteY0" fmla="*/ 0 h 45719"/>
                <a:gd name="connsiteX1" fmla="*/ 144016 w 144016"/>
                <a:gd name="connsiteY1" fmla="*/ 0 h 45719"/>
                <a:gd name="connsiteX2" fmla="*/ 144016 w 144016"/>
                <a:gd name="connsiteY2" fmla="*/ 45719 h 45719"/>
                <a:gd name="connsiteX3" fmla="*/ 0 w 144016"/>
                <a:gd name="connsiteY3" fmla="*/ 45719 h 45719"/>
                <a:gd name="connsiteX4" fmla="*/ 0 w 144016"/>
                <a:gd name="connsiteY4" fmla="*/ 0 h 45719"/>
                <a:gd name="connsiteX0" fmla="*/ 0 w 151160"/>
                <a:gd name="connsiteY0" fmla="*/ 9525 h 45719"/>
                <a:gd name="connsiteX1" fmla="*/ 151160 w 151160"/>
                <a:gd name="connsiteY1" fmla="*/ 0 h 45719"/>
                <a:gd name="connsiteX2" fmla="*/ 151160 w 151160"/>
                <a:gd name="connsiteY2" fmla="*/ 45719 h 45719"/>
                <a:gd name="connsiteX3" fmla="*/ 7144 w 151160"/>
                <a:gd name="connsiteY3" fmla="*/ 45719 h 45719"/>
                <a:gd name="connsiteX4" fmla="*/ 0 w 151160"/>
                <a:gd name="connsiteY4" fmla="*/ 9525 h 45719"/>
                <a:gd name="connsiteX0" fmla="*/ 0 w 151160"/>
                <a:gd name="connsiteY0" fmla="*/ 0 h 36194"/>
                <a:gd name="connsiteX1" fmla="*/ 148779 w 151160"/>
                <a:gd name="connsiteY1" fmla="*/ 2381 h 36194"/>
                <a:gd name="connsiteX2" fmla="*/ 151160 w 151160"/>
                <a:gd name="connsiteY2" fmla="*/ 36194 h 36194"/>
                <a:gd name="connsiteX3" fmla="*/ 7144 w 151160"/>
                <a:gd name="connsiteY3" fmla="*/ 36194 h 36194"/>
                <a:gd name="connsiteX4" fmla="*/ 0 w 151160"/>
                <a:gd name="connsiteY4" fmla="*/ 0 h 36194"/>
                <a:gd name="connsiteX0" fmla="*/ 0 w 148779"/>
                <a:gd name="connsiteY0" fmla="*/ 0 h 38575"/>
                <a:gd name="connsiteX1" fmla="*/ 148779 w 148779"/>
                <a:gd name="connsiteY1" fmla="*/ 2381 h 38575"/>
                <a:gd name="connsiteX2" fmla="*/ 141635 w 148779"/>
                <a:gd name="connsiteY2" fmla="*/ 38575 h 38575"/>
                <a:gd name="connsiteX3" fmla="*/ 7144 w 148779"/>
                <a:gd name="connsiteY3" fmla="*/ 36194 h 38575"/>
                <a:gd name="connsiteX4" fmla="*/ 0 w 148779"/>
                <a:gd name="connsiteY4" fmla="*/ 0 h 38575"/>
                <a:gd name="connsiteX0" fmla="*/ 0 w 141635"/>
                <a:gd name="connsiteY0" fmla="*/ 0 h 38575"/>
                <a:gd name="connsiteX1" fmla="*/ 139254 w 141635"/>
                <a:gd name="connsiteY1" fmla="*/ 7143 h 38575"/>
                <a:gd name="connsiteX2" fmla="*/ 141635 w 141635"/>
                <a:gd name="connsiteY2" fmla="*/ 38575 h 38575"/>
                <a:gd name="connsiteX3" fmla="*/ 7144 w 141635"/>
                <a:gd name="connsiteY3" fmla="*/ 36194 h 38575"/>
                <a:gd name="connsiteX4" fmla="*/ 0 w 141635"/>
                <a:gd name="connsiteY4" fmla="*/ 0 h 38575"/>
                <a:gd name="connsiteX0" fmla="*/ 0 w 136873"/>
                <a:gd name="connsiteY0" fmla="*/ 0 h 36194"/>
                <a:gd name="connsiteX1" fmla="*/ 134492 w 136873"/>
                <a:gd name="connsiteY1" fmla="*/ 4762 h 36194"/>
                <a:gd name="connsiteX2" fmla="*/ 136873 w 136873"/>
                <a:gd name="connsiteY2" fmla="*/ 36194 h 36194"/>
                <a:gd name="connsiteX3" fmla="*/ 2382 w 136873"/>
                <a:gd name="connsiteY3" fmla="*/ 33813 h 36194"/>
                <a:gd name="connsiteX4" fmla="*/ 0 w 136873"/>
                <a:gd name="connsiteY4" fmla="*/ 0 h 36194"/>
                <a:gd name="connsiteX0" fmla="*/ 0 w 136873"/>
                <a:gd name="connsiteY0" fmla="*/ 0 h 36194"/>
                <a:gd name="connsiteX1" fmla="*/ 120205 w 136873"/>
                <a:gd name="connsiteY1" fmla="*/ 4762 h 36194"/>
                <a:gd name="connsiteX2" fmla="*/ 136873 w 136873"/>
                <a:gd name="connsiteY2" fmla="*/ 36194 h 36194"/>
                <a:gd name="connsiteX3" fmla="*/ 2382 w 136873"/>
                <a:gd name="connsiteY3" fmla="*/ 33813 h 36194"/>
                <a:gd name="connsiteX4" fmla="*/ 0 w 136873"/>
                <a:gd name="connsiteY4" fmla="*/ 0 h 36194"/>
                <a:gd name="connsiteX0" fmla="*/ 0 w 122586"/>
                <a:gd name="connsiteY0" fmla="*/ 0 h 33813"/>
                <a:gd name="connsiteX1" fmla="*/ 120205 w 122586"/>
                <a:gd name="connsiteY1" fmla="*/ 4762 h 33813"/>
                <a:gd name="connsiteX2" fmla="*/ 122586 w 122586"/>
                <a:gd name="connsiteY2" fmla="*/ 33813 h 33813"/>
                <a:gd name="connsiteX3" fmla="*/ 2382 w 122586"/>
                <a:gd name="connsiteY3" fmla="*/ 33813 h 33813"/>
                <a:gd name="connsiteX4" fmla="*/ 0 w 122586"/>
                <a:gd name="connsiteY4" fmla="*/ 0 h 33813"/>
                <a:gd name="connsiteX0" fmla="*/ 7143 w 120204"/>
                <a:gd name="connsiteY0" fmla="*/ 0 h 31432"/>
                <a:gd name="connsiteX1" fmla="*/ 117823 w 120204"/>
                <a:gd name="connsiteY1" fmla="*/ 2381 h 31432"/>
                <a:gd name="connsiteX2" fmla="*/ 120204 w 120204"/>
                <a:gd name="connsiteY2" fmla="*/ 31432 h 31432"/>
                <a:gd name="connsiteX3" fmla="*/ 0 w 120204"/>
                <a:gd name="connsiteY3" fmla="*/ 31432 h 31432"/>
                <a:gd name="connsiteX4" fmla="*/ 7143 w 120204"/>
                <a:gd name="connsiteY4" fmla="*/ 0 h 31432"/>
                <a:gd name="connsiteX0" fmla="*/ 2380 w 115441"/>
                <a:gd name="connsiteY0" fmla="*/ 0 h 31432"/>
                <a:gd name="connsiteX1" fmla="*/ 113060 w 115441"/>
                <a:gd name="connsiteY1" fmla="*/ 2381 h 31432"/>
                <a:gd name="connsiteX2" fmla="*/ 115441 w 115441"/>
                <a:gd name="connsiteY2" fmla="*/ 31432 h 31432"/>
                <a:gd name="connsiteX3" fmla="*/ 0 w 115441"/>
                <a:gd name="connsiteY3" fmla="*/ 26670 h 31432"/>
                <a:gd name="connsiteX4" fmla="*/ 2380 w 115441"/>
                <a:gd name="connsiteY4" fmla="*/ 0 h 3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441" h="31432">
                  <a:moveTo>
                    <a:pt x="2380" y="0"/>
                  </a:moveTo>
                  <a:lnTo>
                    <a:pt x="113060" y="2381"/>
                  </a:lnTo>
                  <a:lnTo>
                    <a:pt x="115441" y="31432"/>
                  </a:lnTo>
                  <a:lnTo>
                    <a:pt x="0" y="26670"/>
                  </a:lnTo>
                  <a:lnTo>
                    <a:pt x="238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-64" charset="-128"/>
              </a:endParaRPr>
            </a:p>
          </p:txBody>
        </p:sp>
      </p:grpSp>
      <p:sp>
        <p:nvSpPr>
          <p:cNvPr id="8" name="TextBox 1">
            <a:extLst>
              <a:ext uri="{FF2B5EF4-FFF2-40B4-BE49-F238E27FC236}">
                <a16:creationId xmlns:a16="http://schemas.microsoft.com/office/drawing/2014/main" id="{21C8988E-703B-47FB-B29F-F870DC0FE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5630" y="3356992"/>
            <a:ext cx="33283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Lindum Level Crossing – towards Lindum Road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Source: </a:t>
            </a:r>
            <a:r>
              <a:rPr lang="en-AU" altLang="en-US" sz="1000" dirty="0">
                <a:solidFill>
                  <a:srgbClr val="000000"/>
                </a:solidFill>
              </a:rPr>
              <a:t>Brisbane City Council</a:t>
            </a:r>
            <a:endParaRPr kumimoji="0" lang="en-A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1" name="Picture 10" descr="A picture containing outdoor, way&#10;&#10;Description automatically generated">
            <a:extLst>
              <a:ext uri="{FF2B5EF4-FFF2-40B4-BE49-F238E27FC236}">
                <a16:creationId xmlns:a16="http://schemas.microsoft.com/office/drawing/2014/main" id="{2C1AB89C-AFF2-4F01-A2B7-C9E95D2A80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1"/>
          <a:stretch/>
        </p:blipFill>
        <p:spPr>
          <a:xfrm>
            <a:off x="179512" y="3356992"/>
            <a:ext cx="4908846" cy="2937488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C198007B-9209-41E5-9490-7B4E95114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6309320"/>
            <a:ext cx="44979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Lindum Level Crossing – realigned pedestrian crossing toward North Road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Source: </a:t>
            </a:r>
            <a:r>
              <a:rPr lang="en-AU" altLang="en-US" sz="1000" dirty="0">
                <a:solidFill>
                  <a:srgbClr val="000000"/>
                </a:solidFill>
              </a:rPr>
              <a:t>Brisbane City Council</a:t>
            </a:r>
            <a:endParaRPr kumimoji="0" lang="en-A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962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A44C-0AC5-4032-B349-F38049963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2636912"/>
            <a:ext cx="2808312" cy="792088"/>
          </a:xfrm>
        </p:spPr>
        <p:txBody>
          <a:bodyPr/>
          <a:lstStyle/>
          <a:p>
            <a:r>
              <a:rPr lang="en-AU" sz="4000" b="1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578591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39A7BB09-6A7B-4675-A7EB-2695CB9ED4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7707" y="613893"/>
            <a:ext cx="7772400" cy="1143000"/>
          </a:xfrm>
        </p:spPr>
        <p:txBody>
          <a:bodyPr/>
          <a:lstStyle/>
          <a:p>
            <a:pPr eaLnBrk="1" hangingPunct="1"/>
            <a:r>
              <a:rPr lang="en-AU" altLang="en-US" sz="3200" b="1" dirty="0"/>
              <a:t>Site locality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BD31A5-5C2A-46E0-AA3F-CFFBA96CF464}"/>
              </a:ext>
            </a:extLst>
          </p:cNvPr>
          <p:cNvGrpSpPr/>
          <p:nvPr/>
        </p:nvGrpSpPr>
        <p:grpSpPr>
          <a:xfrm>
            <a:off x="899592" y="1600590"/>
            <a:ext cx="7776864" cy="5284794"/>
            <a:chOff x="1259632" y="1573163"/>
            <a:chExt cx="7206459" cy="5284794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1F62BE25-5A1A-4A0A-A987-ADAFFC9FE7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59632" y="1573163"/>
              <a:ext cx="7206459" cy="5038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7175">
              <a:extLst>
                <a:ext uri="{FF2B5EF4-FFF2-40B4-BE49-F238E27FC236}">
                  <a16:creationId xmlns:a16="http://schemas.microsoft.com/office/drawing/2014/main" id="{398F7943-ED03-4C44-9077-ED1E75B621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2606" y="4092529"/>
              <a:ext cx="458787" cy="461962"/>
            </a:xfrm>
            <a:prstGeom prst="ellipse">
              <a:avLst/>
            </a:prstGeom>
            <a:solidFill>
              <a:srgbClr val="FF0000">
                <a:alpha val="14902"/>
              </a:srgbClr>
            </a:solidFill>
            <a:ln w="25400" algn="ctr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 pitchFamily="-6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 pitchFamily="-6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 pitchFamily="-6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 pitchFamily="-6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 pitchFamily="-6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 pitchFamily="-6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 pitchFamily="-6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 pitchFamily="-6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 pitchFamily="-6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AU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D4DF2A8-CC73-4761-850E-B6B0A0774205}"/>
                </a:ext>
              </a:extLst>
            </p:cNvPr>
            <p:cNvSpPr/>
            <p:nvPr/>
          </p:nvSpPr>
          <p:spPr bwMode="auto">
            <a:xfrm>
              <a:off x="4693481" y="3729038"/>
              <a:ext cx="458787" cy="363491"/>
            </a:xfrm>
            <a:custGeom>
              <a:avLst/>
              <a:gdLst>
                <a:gd name="connsiteX0" fmla="*/ 552450 w 552450"/>
                <a:gd name="connsiteY0" fmla="*/ 50006 h 359568"/>
                <a:gd name="connsiteX1" fmla="*/ 495300 w 552450"/>
                <a:gd name="connsiteY1" fmla="*/ 359568 h 359568"/>
                <a:gd name="connsiteX2" fmla="*/ 200025 w 552450"/>
                <a:gd name="connsiteY2" fmla="*/ 326231 h 359568"/>
                <a:gd name="connsiteX3" fmla="*/ 0 w 552450"/>
                <a:gd name="connsiteY3" fmla="*/ 292893 h 359568"/>
                <a:gd name="connsiteX4" fmla="*/ 33338 w 552450"/>
                <a:gd name="connsiteY4" fmla="*/ 38100 h 359568"/>
                <a:gd name="connsiteX5" fmla="*/ 221457 w 552450"/>
                <a:gd name="connsiteY5" fmla="*/ 76200 h 359568"/>
                <a:gd name="connsiteX6" fmla="*/ 240507 w 552450"/>
                <a:gd name="connsiteY6" fmla="*/ 0 h 359568"/>
                <a:gd name="connsiteX7" fmla="*/ 552450 w 552450"/>
                <a:gd name="connsiteY7" fmla="*/ 50006 h 359568"/>
                <a:gd name="connsiteX0" fmla="*/ 552450 w 552450"/>
                <a:gd name="connsiteY0" fmla="*/ 50006 h 404812"/>
                <a:gd name="connsiteX1" fmla="*/ 533400 w 552450"/>
                <a:gd name="connsiteY1" fmla="*/ 404812 h 404812"/>
                <a:gd name="connsiteX2" fmla="*/ 200025 w 552450"/>
                <a:gd name="connsiteY2" fmla="*/ 326231 h 404812"/>
                <a:gd name="connsiteX3" fmla="*/ 0 w 552450"/>
                <a:gd name="connsiteY3" fmla="*/ 292893 h 404812"/>
                <a:gd name="connsiteX4" fmla="*/ 33338 w 552450"/>
                <a:gd name="connsiteY4" fmla="*/ 38100 h 404812"/>
                <a:gd name="connsiteX5" fmla="*/ 221457 w 552450"/>
                <a:gd name="connsiteY5" fmla="*/ 76200 h 404812"/>
                <a:gd name="connsiteX6" fmla="*/ 240507 w 552450"/>
                <a:gd name="connsiteY6" fmla="*/ 0 h 404812"/>
                <a:gd name="connsiteX7" fmla="*/ 552450 w 552450"/>
                <a:gd name="connsiteY7" fmla="*/ 50006 h 404812"/>
                <a:gd name="connsiteX0" fmla="*/ 600075 w 600075"/>
                <a:gd name="connsiteY0" fmla="*/ 71437 h 404812"/>
                <a:gd name="connsiteX1" fmla="*/ 533400 w 600075"/>
                <a:gd name="connsiteY1" fmla="*/ 404812 h 404812"/>
                <a:gd name="connsiteX2" fmla="*/ 200025 w 600075"/>
                <a:gd name="connsiteY2" fmla="*/ 326231 h 404812"/>
                <a:gd name="connsiteX3" fmla="*/ 0 w 600075"/>
                <a:gd name="connsiteY3" fmla="*/ 292893 h 404812"/>
                <a:gd name="connsiteX4" fmla="*/ 33338 w 600075"/>
                <a:gd name="connsiteY4" fmla="*/ 38100 h 404812"/>
                <a:gd name="connsiteX5" fmla="*/ 221457 w 600075"/>
                <a:gd name="connsiteY5" fmla="*/ 76200 h 404812"/>
                <a:gd name="connsiteX6" fmla="*/ 240507 w 600075"/>
                <a:gd name="connsiteY6" fmla="*/ 0 h 404812"/>
                <a:gd name="connsiteX7" fmla="*/ 600075 w 600075"/>
                <a:gd name="connsiteY7" fmla="*/ 71437 h 404812"/>
                <a:gd name="connsiteX0" fmla="*/ 600075 w 600075"/>
                <a:gd name="connsiteY0" fmla="*/ 71437 h 476250"/>
                <a:gd name="connsiteX1" fmla="*/ 533400 w 600075"/>
                <a:gd name="connsiteY1" fmla="*/ 404812 h 476250"/>
                <a:gd name="connsiteX2" fmla="*/ 383381 w 600075"/>
                <a:gd name="connsiteY2" fmla="*/ 476250 h 476250"/>
                <a:gd name="connsiteX3" fmla="*/ 0 w 600075"/>
                <a:gd name="connsiteY3" fmla="*/ 292893 h 476250"/>
                <a:gd name="connsiteX4" fmla="*/ 33338 w 600075"/>
                <a:gd name="connsiteY4" fmla="*/ 38100 h 476250"/>
                <a:gd name="connsiteX5" fmla="*/ 221457 w 600075"/>
                <a:gd name="connsiteY5" fmla="*/ 76200 h 476250"/>
                <a:gd name="connsiteX6" fmla="*/ 240507 w 600075"/>
                <a:gd name="connsiteY6" fmla="*/ 0 h 476250"/>
                <a:gd name="connsiteX7" fmla="*/ 600075 w 600075"/>
                <a:gd name="connsiteY7" fmla="*/ 71437 h 476250"/>
                <a:gd name="connsiteX0" fmla="*/ 600075 w 600075"/>
                <a:gd name="connsiteY0" fmla="*/ 71437 h 476250"/>
                <a:gd name="connsiteX1" fmla="*/ 533400 w 600075"/>
                <a:gd name="connsiteY1" fmla="*/ 404812 h 476250"/>
                <a:gd name="connsiteX2" fmla="*/ 383381 w 600075"/>
                <a:gd name="connsiteY2" fmla="*/ 476250 h 476250"/>
                <a:gd name="connsiteX3" fmla="*/ 0 w 600075"/>
                <a:gd name="connsiteY3" fmla="*/ 292893 h 476250"/>
                <a:gd name="connsiteX4" fmla="*/ 33338 w 600075"/>
                <a:gd name="connsiteY4" fmla="*/ 38100 h 476250"/>
                <a:gd name="connsiteX5" fmla="*/ 221457 w 600075"/>
                <a:gd name="connsiteY5" fmla="*/ 76200 h 476250"/>
                <a:gd name="connsiteX6" fmla="*/ 240507 w 600075"/>
                <a:gd name="connsiteY6" fmla="*/ 0 h 476250"/>
                <a:gd name="connsiteX7" fmla="*/ 600075 w 600075"/>
                <a:gd name="connsiteY7" fmla="*/ 71437 h 476250"/>
                <a:gd name="connsiteX0" fmla="*/ 600075 w 600075"/>
                <a:gd name="connsiteY0" fmla="*/ 71437 h 476250"/>
                <a:gd name="connsiteX1" fmla="*/ 533400 w 600075"/>
                <a:gd name="connsiteY1" fmla="*/ 404812 h 476250"/>
                <a:gd name="connsiteX2" fmla="*/ 383381 w 600075"/>
                <a:gd name="connsiteY2" fmla="*/ 476250 h 476250"/>
                <a:gd name="connsiteX3" fmla="*/ 219075 w 600075"/>
                <a:gd name="connsiteY3" fmla="*/ 357187 h 476250"/>
                <a:gd name="connsiteX4" fmla="*/ 0 w 600075"/>
                <a:gd name="connsiteY4" fmla="*/ 292893 h 476250"/>
                <a:gd name="connsiteX5" fmla="*/ 33338 w 600075"/>
                <a:gd name="connsiteY5" fmla="*/ 38100 h 476250"/>
                <a:gd name="connsiteX6" fmla="*/ 221457 w 600075"/>
                <a:gd name="connsiteY6" fmla="*/ 76200 h 476250"/>
                <a:gd name="connsiteX7" fmla="*/ 240507 w 600075"/>
                <a:gd name="connsiteY7" fmla="*/ 0 h 476250"/>
                <a:gd name="connsiteX8" fmla="*/ 600075 w 600075"/>
                <a:gd name="connsiteY8" fmla="*/ 71437 h 476250"/>
                <a:gd name="connsiteX0" fmla="*/ 600075 w 600075"/>
                <a:gd name="connsiteY0" fmla="*/ 71437 h 476250"/>
                <a:gd name="connsiteX1" fmla="*/ 533400 w 600075"/>
                <a:gd name="connsiteY1" fmla="*/ 404812 h 476250"/>
                <a:gd name="connsiteX2" fmla="*/ 383381 w 600075"/>
                <a:gd name="connsiteY2" fmla="*/ 476250 h 476250"/>
                <a:gd name="connsiteX3" fmla="*/ 278606 w 600075"/>
                <a:gd name="connsiteY3" fmla="*/ 371474 h 476250"/>
                <a:gd name="connsiteX4" fmla="*/ 0 w 600075"/>
                <a:gd name="connsiteY4" fmla="*/ 292893 h 476250"/>
                <a:gd name="connsiteX5" fmla="*/ 33338 w 600075"/>
                <a:gd name="connsiteY5" fmla="*/ 38100 h 476250"/>
                <a:gd name="connsiteX6" fmla="*/ 221457 w 600075"/>
                <a:gd name="connsiteY6" fmla="*/ 76200 h 476250"/>
                <a:gd name="connsiteX7" fmla="*/ 240507 w 600075"/>
                <a:gd name="connsiteY7" fmla="*/ 0 h 476250"/>
                <a:gd name="connsiteX8" fmla="*/ 600075 w 600075"/>
                <a:gd name="connsiteY8" fmla="*/ 71437 h 476250"/>
                <a:gd name="connsiteX0" fmla="*/ 600075 w 600075"/>
                <a:gd name="connsiteY0" fmla="*/ 71437 h 476250"/>
                <a:gd name="connsiteX1" fmla="*/ 533400 w 600075"/>
                <a:gd name="connsiteY1" fmla="*/ 404812 h 476250"/>
                <a:gd name="connsiteX2" fmla="*/ 383381 w 600075"/>
                <a:gd name="connsiteY2" fmla="*/ 476250 h 476250"/>
                <a:gd name="connsiteX3" fmla="*/ 278606 w 600075"/>
                <a:gd name="connsiteY3" fmla="*/ 371474 h 476250"/>
                <a:gd name="connsiteX4" fmla="*/ 207169 w 600075"/>
                <a:gd name="connsiteY4" fmla="*/ 321468 h 476250"/>
                <a:gd name="connsiteX5" fmla="*/ 0 w 600075"/>
                <a:gd name="connsiteY5" fmla="*/ 292893 h 476250"/>
                <a:gd name="connsiteX6" fmla="*/ 33338 w 600075"/>
                <a:gd name="connsiteY6" fmla="*/ 38100 h 476250"/>
                <a:gd name="connsiteX7" fmla="*/ 221457 w 600075"/>
                <a:gd name="connsiteY7" fmla="*/ 76200 h 476250"/>
                <a:gd name="connsiteX8" fmla="*/ 240507 w 600075"/>
                <a:gd name="connsiteY8" fmla="*/ 0 h 476250"/>
                <a:gd name="connsiteX9" fmla="*/ 600075 w 600075"/>
                <a:gd name="connsiteY9" fmla="*/ 71437 h 476250"/>
                <a:gd name="connsiteX0" fmla="*/ 602456 w 602456"/>
                <a:gd name="connsiteY0" fmla="*/ 71437 h 476250"/>
                <a:gd name="connsiteX1" fmla="*/ 535781 w 602456"/>
                <a:gd name="connsiteY1" fmla="*/ 404812 h 476250"/>
                <a:gd name="connsiteX2" fmla="*/ 385762 w 602456"/>
                <a:gd name="connsiteY2" fmla="*/ 476250 h 476250"/>
                <a:gd name="connsiteX3" fmla="*/ 280987 w 602456"/>
                <a:gd name="connsiteY3" fmla="*/ 371474 h 476250"/>
                <a:gd name="connsiteX4" fmla="*/ 209550 w 602456"/>
                <a:gd name="connsiteY4" fmla="*/ 321468 h 476250"/>
                <a:gd name="connsiteX5" fmla="*/ 0 w 602456"/>
                <a:gd name="connsiteY5" fmla="*/ 259556 h 476250"/>
                <a:gd name="connsiteX6" fmla="*/ 35719 w 602456"/>
                <a:gd name="connsiteY6" fmla="*/ 38100 h 476250"/>
                <a:gd name="connsiteX7" fmla="*/ 223838 w 602456"/>
                <a:gd name="connsiteY7" fmla="*/ 76200 h 476250"/>
                <a:gd name="connsiteX8" fmla="*/ 242888 w 602456"/>
                <a:gd name="connsiteY8" fmla="*/ 0 h 476250"/>
                <a:gd name="connsiteX9" fmla="*/ 602456 w 602456"/>
                <a:gd name="connsiteY9" fmla="*/ 71437 h 476250"/>
                <a:gd name="connsiteX0" fmla="*/ 602456 w 602456"/>
                <a:gd name="connsiteY0" fmla="*/ 71437 h 476250"/>
                <a:gd name="connsiteX1" fmla="*/ 500062 w 602456"/>
                <a:gd name="connsiteY1" fmla="*/ 411956 h 476250"/>
                <a:gd name="connsiteX2" fmla="*/ 385762 w 602456"/>
                <a:gd name="connsiteY2" fmla="*/ 476250 h 476250"/>
                <a:gd name="connsiteX3" fmla="*/ 280987 w 602456"/>
                <a:gd name="connsiteY3" fmla="*/ 371474 h 476250"/>
                <a:gd name="connsiteX4" fmla="*/ 209550 w 602456"/>
                <a:gd name="connsiteY4" fmla="*/ 321468 h 476250"/>
                <a:gd name="connsiteX5" fmla="*/ 0 w 602456"/>
                <a:gd name="connsiteY5" fmla="*/ 259556 h 476250"/>
                <a:gd name="connsiteX6" fmla="*/ 35719 w 602456"/>
                <a:gd name="connsiteY6" fmla="*/ 38100 h 476250"/>
                <a:gd name="connsiteX7" fmla="*/ 223838 w 602456"/>
                <a:gd name="connsiteY7" fmla="*/ 76200 h 476250"/>
                <a:gd name="connsiteX8" fmla="*/ 242888 w 602456"/>
                <a:gd name="connsiteY8" fmla="*/ 0 h 476250"/>
                <a:gd name="connsiteX9" fmla="*/ 602456 w 602456"/>
                <a:gd name="connsiteY9" fmla="*/ 71437 h 476250"/>
                <a:gd name="connsiteX0" fmla="*/ 564356 w 564356"/>
                <a:gd name="connsiteY0" fmla="*/ 71437 h 476250"/>
                <a:gd name="connsiteX1" fmla="*/ 500062 w 564356"/>
                <a:gd name="connsiteY1" fmla="*/ 411956 h 476250"/>
                <a:gd name="connsiteX2" fmla="*/ 385762 w 564356"/>
                <a:gd name="connsiteY2" fmla="*/ 476250 h 476250"/>
                <a:gd name="connsiteX3" fmla="*/ 280987 w 564356"/>
                <a:gd name="connsiteY3" fmla="*/ 371474 h 476250"/>
                <a:gd name="connsiteX4" fmla="*/ 209550 w 564356"/>
                <a:gd name="connsiteY4" fmla="*/ 321468 h 476250"/>
                <a:gd name="connsiteX5" fmla="*/ 0 w 564356"/>
                <a:gd name="connsiteY5" fmla="*/ 259556 h 476250"/>
                <a:gd name="connsiteX6" fmla="*/ 35719 w 564356"/>
                <a:gd name="connsiteY6" fmla="*/ 38100 h 476250"/>
                <a:gd name="connsiteX7" fmla="*/ 223838 w 564356"/>
                <a:gd name="connsiteY7" fmla="*/ 76200 h 476250"/>
                <a:gd name="connsiteX8" fmla="*/ 242888 w 564356"/>
                <a:gd name="connsiteY8" fmla="*/ 0 h 476250"/>
                <a:gd name="connsiteX9" fmla="*/ 564356 w 564356"/>
                <a:gd name="connsiteY9" fmla="*/ 71437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4356" h="476250">
                  <a:moveTo>
                    <a:pt x="564356" y="71437"/>
                  </a:moveTo>
                  <a:lnTo>
                    <a:pt x="500062" y="411956"/>
                  </a:lnTo>
                  <a:lnTo>
                    <a:pt x="385762" y="476250"/>
                  </a:lnTo>
                  <a:cubicBezTo>
                    <a:pt x="325040" y="468709"/>
                    <a:pt x="344884" y="402034"/>
                    <a:pt x="280987" y="371474"/>
                  </a:cubicBezTo>
                  <a:cubicBezTo>
                    <a:pt x="236537" y="347661"/>
                    <a:pt x="255984" y="334565"/>
                    <a:pt x="209550" y="321468"/>
                  </a:cubicBezTo>
                  <a:cubicBezTo>
                    <a:pt x="163116" y="308371"/>
                    <a:pt x="13891" y="308768"/>
                    <a:pt x="0" y="259556"/>
                  </a:cubicBezTo>
                  <a:lnTo>
                    <a:pt x="35719" y="38100"/>
                  </a:lnTo>
                  <a:lnTo>
                    <a:pt x="223838" y="76200"/>
                  </a:lnTo>
                  <a:lnTo>
                    <a:pt x="242888" y="0"/>
                  </a:lnTo>
                  <a:lnTo>
                    <a:pt x="564356" y="71437"/>
                  </a:lnTo>
                  <a:close/>
                </a:path>
              </a:pathLst>
            </a:custGeom>
            <a:solidFill>
              <a:srgbClr val="FFFF00">
                <a:alpha val="79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-64" charset="-128"/>
              </a:endParaRPr>
            </a:p>
          </p:txBody>
        </p:sp>
        <p:sp>
          <p:nvSpPr>
            <p:cNvPr id="16" name="Rectangular Callout 42">
              <a:extLst>
                <a:ext uri="{FF2B5EF4-FFF2-40B4-BE49-F238E27FC236}">
                  <a16:creationId xmlns:a16="http://schemas.microsoft.com/office/drawing/2014/main" id="{47FBC225-C188-4960-B3A2-6E807A63B6F2}"/>
                </a:ext>
              </a:extLst>
            </p:cNvPr>
            <p:cNvSpPr/>
            <p:nvPr/>
          </p:nvSpPr>
          <p:spPr bwMode="auto">
            <a:xfrm>
              <a:off x="5861975" y="4606446"/>
              <a:ext cx="1806369" cy="626701"/>
            </a:xfrm>
            <a:prstGeom prst="wedgeRectCallout">
              <a:avLst>
                <a:gd name="adj1" fmla="val -111474"/>
                <a:gd name="adj2" fmla="val -8801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1800" b="1" dirty="0">
                  <a:solidFill>
                    <a:schemeClr val="tx2"/>
                  </a:solidFill>
                  <a:latin typeface="Arial"/>
                  <a:cs typeface="Arial" panose="020B0604020202020204" pitchFamily="34" charset="0"/>
                </a:rPr>
                <a:t>Lindum Railway Station</a:t>
              </a:r>
            </a:p>
          </p:txBody>
        </p:sp>
        <p:sp>
          <p:nvSpPr>
            <p:cNvPr id="17" name="Rectangular Callout 42">
              <a:extLst>
                <a:ext uri="{FF2B5EF4-FFF2-40B4-BE49-F238E27FC236}">
                  <a16:creationId xmlns:a16="http://schemas.microsoft.com/office/drawing/2014/main" id="{82235967-76C3-462E-8A2E-8B16160E65C8}"/>
                </a:ext>
              </a:extLst>
            </p:cNvPr>
            <p:cNvSpPr/>
            <p:nvPr/>
          </p:nvSpPr>
          <p:spPr bwMode="auto">
            <a:xfrm>
              <a:off x="1629904" y="2572089"/>
              <a:ext cx="2376264" cy="288147"/>
            </a:xfrm>
            <a:prstGeom prst="wedgeRectCallout">
              <a:avLst>
                <a:gd name="adj1" fmla="val 63190"/>
                <a:gd name="adj2" fmla="val 287971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1400" b="1" dirty="0">
                  <a:solidFill>
                    <a:schemeClr val="tx2"/>
                  </a:solidFill>
                  <a:latin typeface="Arial"/>
                  <a:cs typeface="Arial" panose="020B0604020202020204" pitchFamily="34" charset="0"/>
                </a:rPr>
                <a:t>Port of Brisbane Motorway</a:t>
              </a:r>
            </a:p>
          </p:txBody>
        </p:sp>
        <p:sp>
          <p:nvSpPr>
            <p:cNvPr id="18" name="Rectangular Callout 42">
              <a:extLst>
                <a:ext uri="{FF2B5EF4-FFF2-40B4-BE49-F238E27FC236}">
                  <a16:creationId xmlns:a16="http://schemas.microsoft.com/office/drawing/2014/main" id="{0748BF32-97A9-4B28-9983-F5456337DD97}"/>
                </a:ext>
              </a:extLst>
            </p:cNvPr>
            <p:cNvSpPr/>
            <p:nvPr/>
          </p:nvSpPr>
          <p:spPr bwMode="auto">
            <a:xfrm>
              <a:off x="2710024" y="5661248"/>
              <a:ext cx="1452733" cy="288147"/>
            </a:xfrm>
            <a:prstGeom prst="wedgeRectCallout">
              <a:avLst>
                <a:gd name="adj1" fmla="val 78270"/>
                <a:gd name="adj2" fmla="val -14836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AU" altLang="en-US" sz="1400" b="1" dirty="0">
                  <a:solidFill>
                    <a:schemeClr val="tx1"/>
                  </a:solidFill>
                </a:rPr>
                <a:t>Kianawah Road</a:t>
              </a:r>
            </a:p>
          </p:txBody>
        </p:sp>
        <p:sp>
          <p:nvSpPr>
            <p:cNvPr id="19" name="Rectangular Callout 42">
              <a:extLst>
                <a:ext uri="{FF2B5EF4-FFF2-40B4-BE49-F238E27FC236}">
                  <a16:creationId xmlns:a16="http://schemas.microsoft.com/office/drawing/2014/main" id="{846188CF-662D-47D1-92CF-A2F4E15F0784}"/>
                </a:ext>
              </a:extLst>
            </p:cNvPr>
            <p:cNvSpPr/>
            <p:nvPr/>
          </p:nvSpPr>
          <p:spPr bwMode="auto">
            <a:xfrm>
              <a:off x="5806368" y="3083623"/>
              <a:ext cx="1452733" cy="288147"/>
            </a:xfrm>
            <a:prstGeom prst="wedgeRectCallout">
              <a:avLst>
                <a:gd name="adj1" fmla="val -97447"/>
                <a:gd name="adj2" fmla="val 24499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AU" altLang="en-US" sz="1400" b="1" dirty="0">
                  <a:solidFill>
                    <a:schemeClr val="tx1"/>
                  </a:solidFill>
                </a:rPr>
                <a:t>Iona College</a:t>
              </a:r>
            </a:p>
          </p:txBody>
        </p:sp>
        <p:sp>
          <p:nvSpPr>
            <p:cNvPr id="12" name="TextBox 1">
              <a:extLst>
                <a:ext uri="{FF2B5EF4-FFF2-40B4-BE49-F238E27FC236}">
                  <a16:creationId xmlns:a16="http://schemas.microsoft.com/office/drawing/2014/main" id="{0584B2E6-1937-49C3-84B0-AB7C6E06A8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9632" y="6611895"/>
              <a:ext cx="3313112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Source: Google Maps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8421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8C220-AAB8-48AB-9239-92085FA63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421046"/>
            <a:ext cx="7772400" cy="1143000"/>
          </a:xfrm>
        </p:spPr>
        <p:txBody>
          <a:bodyPr/>
          <a:lstStyle/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AU" altLang="en-US" sz="3200" b="1" kern="0" dirty="0"/>
              <a:t>Location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139002-FF4C-4578-AF21-6DBE9827846D}"/>
              </a:ext>
            </a:extLst>
          </p:cNvPr>
          <p:cNvGrpSpPr/>
          <p:nvPr/>
        </p:nvGrpSpPr>
        <p:grpSpPr>
          <a:xfrm>
            <a:off x="558529" y="1612227"/>
            <a:ext cx="6311800" cy="5201149"/>
            <a:chOff x="558529" y="1268760"/>
            <a:chExt cx="6311800" cy="52011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BDCD36-B9FF-478B-BE44-3234D58AD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76" y="1268760"/>
              <a:ext cx="6205953" cy="497176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6DEB7F-3433-453D-80E3-DBDC31096D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461971">
              <a:off x="3284207" y="2417982"/>
              <a:ext cx="1221578" cy="270372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AU" altLang="en-US" sz="1200" dirty="0">
                  <a:solidFill>
                    <a:schemeClr val="bg1"/>
                  </a:solidFill>
                </a:rPr>
                <a:t>North Road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C12F31-518B-432D-8F90-A2A356C157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880510">
              <a:off x="4411887" y="4022659"/>
              <a:ext cx="1172664" cy="27602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AU" altLang="en-US" sz="1200" dirty="0">
                  <a:solidFill>
                    <a:schemeClr val="bg1"/>
                  </a:solidFill>
                </a:rPr>
                <a:t>Sibley Road</a:t>
              </a:r>
            </a:p>
          </p:txBody>
        </p:sp>
        <p:sp>
          <p:nvSpPr>
            <p:cNvPr id="8" name="TextBox 1">
              <a:extLst>
                <a:ext uri="{FF2B5EF4-FFF2-40B4-BE49-F238E27FC236}">
                  <a16:creationId xmlns:a16="http://schemas.microsoft.com/office/drawing/2014/main" id="{1B928A93-7EB3-464E-9865-3FBC2AA96B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529" y="6223847"/>
              <a:ext cx="3313112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Source: Nearmap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5E13551-8B12-4FE7-8D49-E86A03CE1F75}"/>
                </a:ext>
              </a:extLst>
            </p:cNvPr>
            <p:cNvSpPr/>
            <p:nvPr/>
          </p:nvSpPr>
          <p:spPr bwMode="auto">
            <a:xfrm>
              <a:off x="2051720" y="3262069"/>
              <a:ext cx="2334008" cy="1895123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-64" charset="-12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9E3261-44AB-43B4-8C87-6184F3F84C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009033">
              <a:off x="1929281" y="3898023"/>
              <a:ext cx="1198328" cy="27561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AU" altLang="en-US" sz="1200" dirty="0">
                  <a:solidFill>
                    <a:schemeClr val="bg1"/>
                  </a:solidFill>
                </a:rPr>
                <a:t>Lindum Road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D59C09-9A55-4609-854A-A3BC890B08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658063">
              <a:off x="2005438" y="5323845"/>
              <a:ext cx="1330370" cy="270372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2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AU" altLang="en-US" sz="1200" dirty="0">
                  <a:solidFill>
                    <a:schemeClr val="bg1"/>
                  </a:solidFill>
                </a:rPr>
                <a:t>Kianawah Road</a:t>
              </a:r>
            </a:p>
          </p:txBody>
        </p:sp>
        <p:sp>
          <p:nvSpPr>
            <p:cNvPr id="13" name="Rectangular Callout 42">
              <a:extLst>
                <a:ext uri="{FF2B5EF4-FFF2-40B4-BE49-F238E27FC236}">
                  <a16:creationId xmlns:a16="http://schemas.microsoft.com/office/drawing/2014/main" id="{6560B4D5-94D5-45EA-99FB-785934EA7FFD}"/>
                </a:ext>
              </a:extLst>
            </p:cNvPr>
            <p:cNvSpPr/>
            <p:nvPr/>
          </p:nvSpPr>
          <p:spPr bwMode="auto">
            <a:xfrm>
              <a:off x="1021572" y="2240448"/>
              <a:ext cx="1452733" cy="288147"/>
            </a:xfrm>
            <a:prstGeom prst="wedgeRectCallout">
              <a:avLst>
                <a:gd name="adj1" fmla="val 60567"/>
                <a:gd name="adj2" fmla="val 19872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AU" altLang="en-US" sz="1400" b="1" dirty="0">
                  <a:solidFill>
                    <a:schemeClr val="tx1"/>
                  </a:solidFill>
                </a:rPr>
                <a:t>Commercial</a:t>
              </a:r>
            </a:p>
          </p:txBody>
        </p:sp>
        <p:sp>
          <p:nvSpPr>
            <p:cNvPr id="14" name="Rectangular Callout 42">
              <a:extLst>
                <a:ext uri="{FF2B5EF4-FFF2-40B4-BE49-F238E27FC236}">
                  <a16:creationId xmlns:a16="http://schemas.microsoft.com/office/drawing/2014/main" id="{81D30A61-3A46-469A-9D50-D5DE9EF4C5B2}"/>
                </a:ext>
              </a:extLst>
            </p:cNvPr>
            <p:cNvSpPr/>
            <p:nvPr/>
          </p:nvSpPr>
          <p:spPr bwMode="auto">
            <a:xfrm>
              <a:off x="4476320" y="5122540"/>
              <a:ext cx="1452733" cy="288147"/>
            </a:xfrm>
            <a:prstGeom prst="wedgeRectCallout">
              <a:avLst>
                <a:gd name="adj1" fmla="val -92858"/>
                <a:gd name="adj2" fmla="val -30373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AU" altLang="en-US" sz="1400" b="1" dirty="0">
                  <a:solidFill>
                    <a:schemeClr val="tx1"/>
                  </a:solidFill>
                </a:rPr>
                <a:t>Shops</a:t>
              </a:r>
            </a:p>
          </p:txBody>
        </p:sp>
        <p:sp>
          <p:nvSpPr>
            <p:cNvPr id="15" name="Rectangular Callout 42">
              <a:extLst>
                <a:ext uri="{FF2B5EF4-FFF2-40B4-BE49-F238E27FC236}">
                  <a16:creationId xmlns:a16="http://schemas.microsoft.com/office/drawing/2014/main" id="{33F50593-FCE6-4F1C-B318-C2E5A8E64B17}"/>
                </a:ext>
              </a:extLst>
            </p:cNvPr>
            <p:cNvSpPr/>
            <p:nvPr/>
          </p:nvSpPr>
          <p:spPr bwMode="auto">
            <a:xfrm>
              <a:off x="5029820" y="1803175"/>
              <a:ext cx="1452733" cy="288147"/>
            </a:xfrm>
            <a:prstGeom prst="wedgeRectCallout">
              <a:avLst>
                <a:gd name="adj1" fmla="val -62042"/>
                <a:gd name="adj2" fmla="val 483001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AU" altLang="en-US" sz="1400" b="1" dirty="0">
                  <a:solidFill>
                    <a:schemeClr val="tx1"/>
                  </a:solidFill>
                </a:rPr>
                <a:t>Lindum Station</a:t>
              </a:r>
            </a:p>
          </p:txBody>
        </p:sp>
        <p:sp>
          <p:nvSpPr>
            <p:cNvPr id="16" name="Rectangular Callout 42">
              <a:extLst>
                <a:ext uri="{FF2B5EF4-FFF2-40B4-BE49-F238E27FC236}">
                  <a16:creationId xmlns:a16="http://schemas.microsoft.com/office/drawing/2014/main" id="{27DBABBC-AD56-417E-9CAB-4B9847CE7624}"/>
                </a:ext>
              </a:extLst>
            </p:cNvPr>
            <p:cNvSpPr/>
            <p:nvPr/>
          </p:nvSpPr>
          <p:spPr bwMode="auto">
            <a:xfrm>
              <a:off x="3659361" y="5616677"/>
              <a:ext cx="1452733" cy="288147"/>
            </a:xfrm>
            <a:prstGeom prst="wedgeRectCallout">
              <a:avLst>
                <a:gd name="adj1" fmla="val -61386"/>
                <a:gd name="adj2" fmla="val -28389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AU" altLang="en-US" sz="1400" b="1" dirty="0">
                  <a:solidFill>
                    <a:schemeClr val="tx1"/>
                  </a:solidFill>
                </a:rPr>
                <a:t>Service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6624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A44C-0AC5-4032-B349-F38049963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764704"/>
            <a:ext cx="8424936" cy="792088"/>
          </a:xfrm>
        </p:spPr>
        <p:txBody>
          <a:bodyPr/>
          <a:lstStyle/>
          <a:p>
            <a:r>
              <a:rPr lang="en-AU" sz="3200" b="1" dirty="0"/>
              <a:t>Previous configuration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CAEB7B-4F09-4205-982C-0AD57E0C44C8}"/>
              </a:ext>
            </a:extLst>
          </p:cNvPr>
          <p:cNvSpPr txBox="1">
            <a:spLocks/>
          </p:cNvSpPr>
          <p:nvPr/>
        </p:nvSpPr>
        <p:spPr bwMode="auto">
          <a:xfrm>
            <a:off x="7831888" y="1484784"/>
            <a:ext cx="412520" cy="277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457200" lvl="1" indent="0">
              <a:buNone/>
            </a:pPr>
            <a:endParaRPr lang="en-AU" sz="800" kern="0" dirty="0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5EC6AC82-F27A-4D5C-92EC-9FAFA8920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51290"/>
            <a:ext cx="33131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Source: Nearmap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4F65FA-F6D5-4133-88AD-F3923458A4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628800"/>
            <a:ext cx="4819940" cy="4752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E22087-B614-45D0-B46A-9914DD7393E7}"/>
              </a:ext>
            </a:extLst>
          </p:cNvPr>
          <p:cNvSpPr txBox="1">
            <a:spLocks noChangeArrowheads="1"/>
          </p:cNvSpPr>
          <p:nvPr/>
        </p:nvSpPr>
        <p:spPr bwMode="auto">
          <a:xfrm rot="422033">
            <a:off x="3801726" y="4837899"/>
            <a:ext cx="1172664" cy="276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200" b="1" dirty="0">
                <a:solidFill>
                  <a:schemeClr val="bg1"/>
                </a:solidFill>
              </a:rPr>
              <a:t>Sibley Road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684E0C-BFD0-485E-B363-DF9517CC8980}"/>
              </a:ext>
            </a:extLst>
          </p:cNvPr>
          <p:cNvSpPr txBox="1">
            <a:spLocks noChangeArrowheads="1"/>
          </p:cNvSpPr>
          <p:nvPr/>
        </p:nvSpPr>
        <p:spPr bwMode="auto">
          <a:xfrm rot="17658063">
            <a:off x="1641179" y="5651274"/>
            <a:ext cx="13303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200" b="1" dirty="0">
                <a:solidFill>
                  <a:schemeClr val="bg1"/>
                </a:solidFill>
              </a:rPr>
              <a:t>Kianawah Road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19C8D-DB04-4824-9EEA-70B02FB30A35}"/>
              </a:ext>
            </a:extLst>
          </p:cNvPr>
          <p:cNvSpPr txBox="1">
            <a:spLocks noChangeArrowheads="1"/>
          </p:cNvSpPr>
          <p:nvPr/>
        </p:nvSpPr>
        <p:spPr bwMode="auto">
          <a:xfrm rot="17461971">
            <a:off x="3373594" y="1950617"/>
            <a:ext cx="12215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200" b="1" dirty="0">
                <a:solidFill>
                  <a:schemeClr val="bg1"/>
                </a:solidFill>
              </a:rPr>
              <a:t>North Road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FFF71B80-1599-4AD4-B9FD-199D3E5D7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791" y="2564904"/>
            <a:ext cx="4099713" cy="241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8726538F-8424-4C9A-A30C-FB8E78882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317" y="4941168"/>
            <a:ext cx="33131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Source: </a:t>
            </a:r>
            <a:r>
              <a:rPr lang="en-AU" altLang="en-US" sz="1000" dirty="0">
                <a:solidFill>
                  <a:srgbClr val="000000"/>
                </a:solidFill>
              </a:rPr>
              <a:t>Brisbane City Council</a:t>
            </a:r>
            <a:endParaRPr kumimoji="0" lang="en-A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722F03-B6D7-4561-A201-45061EB4DF60}"/>
              </a:ext>
            </a:extLst>
          </p:cNvPr>
          <p:cNvSpPr txBox="1">
            <a:spLocks noChangeArrowheads="1"/>
          </p:cNvSpPr>
          <p:nvPr/>
        </p:nvSpPr>
        <p:spPr bwMode="auto">
          <a:xfrm rot="20100000">
            <a:off x="920569" y="3289800"/>
            <a:ext cx="12215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200" b="1" dirty="0">
                <a:solidFill>
                  <a:schemeClr val="bg1"/>
                </a:solidFill>
                <a:latin typeface="Arial"/>
              </a:rPr>
              <a:t>Lindum Road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795BF9-7ABA-4445-A9B6-AA100BA068CA}"/>
              </a:ext>
            </a:extLst>
          </p:cNvPr>
          <p:cNvSpPr txBox="1">
            <a:spLocks noChangeArrowheads="1"/>
          </p:cNvSpPr>
          <p:nvPr/>
        </p:nvSpPr>
        <p:spPr bwMode="auto">
          <a:xfrm rot="-1620000">
            <a:off x="261615" y="4689060"/>
            <a:ext cx="12215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AU" altLang="en-US" sz="1200" b="1" dirty="0">
                <a:solidFill>
                  <a:schemeClr val="bg1"/>
                </a:solidFill>
                <a:latin typeface="Arial"/>
              </a:rPr>
              <a:t>Railway 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66486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D169E6-1FE7-421A-BA5F-E399EB115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2486" b="-9654"/>
          <a:stretch/>
        </p:blipFill>
        <p:spPr>
          <a:xfrm>
            <a:off x="107504" y="0"/>
            <a:ext cx="8640960" cy="345997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2B7BBE-847B-41FC-A01F-BA20F3D560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696" b="4772"/>
          <a:stretch/>
        </p:blipFill>
        <p:spPr>
          <a:xfrm>
            <a:off x="251520" y="3438683"/>
            <a:ext cx="8496944" cy="30014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403295-57D8-4201-AD41-E531FD926A66}"/>
              </a:ext>
            </a:extLst>
          </p:cNvPr>
          <p:cNvSpPr txBox="1"/>
          <p:nvPr/>
        </p:nvSpPr>
        <p:spPr>
          <a:xfrm>
            <a:off x="179512" y="306896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64" charset="-128"/>
                <a:cs typeface="+mn-cs"/>
              </a:rPr>
              <a:t>Lindum Road </a:t>
            </a:r>
            <a:r>
              <a:rPr lang="en-AU" alt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64" charset="-128"/>
                <a:cs typeface="+mn-cs"/>
              </a:rPr>
              <a:t>re-existing median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64" charset="-128"/>
                <a:cs typeface="+mn-cs"/>
              </a:rPr>
              <a:t>Source: </a:t>
            </a:r>
            <a:r>
              <a:rPr lang="en-AU" altLang="en-US" sz="1000" dirty="0">
                <a:solidFill>
                  <a:srgbClr val="000000"/>
                </a:solidFill>
              </a:rPr>
              <a:t>Google Maps</a:t>
            </a:r>
            <a:endParaRPr kumimoji="0" lang="en-A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64" charset="-128"/>
              <a:cs typeface="+mn-cs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DFF9808A-0331-49C8-B075-55798BDCA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6454329"/>
            <a:ext cx="41764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Lindum Level Crossing from Lindum Road </a:t>
            </a:r>
            <a:r>
              <a:rPr lang="en-AU" altLang="en-US" sz="1000" dirty="0">
                <a:solidFill>
                  <a:srgbClr val="000000"/>
                </a:solidFill>
              </a:rPr>
              <a:t>p</a:t>
            </a: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re-existing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Source: </a:t>
            </a:r>
            <a:r>
              <a:rPr lang="en-AU" altLang="en-US" sz="1000" dirty="0">
                <a:solidFill>
                  <a:srgbClr val="000000"/>
                </a:solidFill>
              </a:rPr>
              <a:t>Google Maps</a:t>
            </a:r>
            <a:endParaRPr kumimoji="0" lang="en-A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04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D1627E-6DD3-4F72-A690-9F61B73BE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82"/>
          <a:stretch/>
        </p:blipFill>
        <p:spPr>
          <a:xfrm>
            <a:off x="539552" y="1340768"/>
            <a:ext cx="7992888" cy="4083900"/>
          </a:xfr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89CD0B12-44DE-4C85-89D8-D77827F4B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5517232"/>
            <a:ext cx="43230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1000" dirty="0">
                <a:solidFill>
                  <a:srgbClr val="000000"/>
                </a:solidFill>
              </a:rPr>
              <a:t>View form North Road</a:t>
            </a: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– p</a:t>
            </a:r>
            <a:r>
              <a:rPr lang="en-AU" altLang="en-US" sz="1000" dirty="0">
                <a:solidFill>
                  <a:srgbClr val="000000"/>
                </a:solidFill>
              </a:rPr>
              <a:t>re-existing</a:t>
            </a:r>
            <a:endParaRPr kumimoji="0" lang="en-A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Source: Google Maps</a:t>
            </a:r>
          </a:p>
        </p:txBody>
      </p:sp>
    </p:spTree>
    <p:extLst>
      <p:ext uri="{BB962C8B-B14F-4D97-AF65-F5344CB8AC3E}">
        <p14:creationId xmlns:p14="http://schemas.microsoft.com/office/powerpoint/2010/main" val="3326167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33FFAB-69B6-4329-8CAE-F397E30F912F}"/>
              </a:ext>
            </a:extLst>
          </p:cNvPr>
          <p:cNvSpPr txBox="1">
            <a:spLocks/>
          </p:cNvSpPr>
          <p:nvPr/>
        </p:nvSpPr>
        <p:spPr>
          <a:xfrm>
            <a:off x="251520" y="836712"/>
            <a:ext cx="8424936" cy="792088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4C8F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4C8F"/>
                </a:solidFill>
                <a:latin typeface="Arial" charset="0"/>
                <a:ea typeface="ヒラギノ角ゴ Pro W3" pitchFamily="-64" charset="-128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4C8F"/>
                </a:solidFill>
                <a:latin typeface="Arial" charset="0"/>
                <a:ea typeface="ヒラギノ角ゴ Pro W3" pitchFamily="-64" charset="-128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4C8F"/>
                </a:solidFill>
                <a:latin typeface="Arial" charset="0"/>
                <a:ea typeface="ヒラギノ角ゴ Pro W3" pitchFamily="-64" charset="-128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4C8F"/>
                </a:solidFill>
                <a:latin typeface="Arial" charset="0"/>
                <a:ea typeface="ヒラギノ角ゴ Pro W3" pitchFamily="-64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4C8F"/>
                </a:solidFill>
                <a:latin typeface="Arial" charset="0"/>
                <a:ea typeface="ヒラギノ角ゴ Pro W3" pitchFamily="-64" charset="-128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4C8F"/>
                </a:solidFill>
                <a:latin typeface="Arial" charset="0"/>
                <a:ea typeface="ヒラギノ角ゴ Pro W3" pitchFamily="-64" charset="-128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4C8F"/>
                </a:solidFill>
                <a:latin typeface="Arial" charset="0"/>
                <a:ea typeface="ヒラギノ角ゴ Pro W3" pitchFamily="-64" charset="-128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4C8F"/>
                </a:solidFill>
                <a:latin typeface="Arial" charset="0"/>
                <a:ea typeface="ヒラギノ角ゴ Pro W3" pitchFamily="-64" charset="-128"/>
              </a:defRPr>
            </a:lvl9pPr>
          </a:lstStyle>
          <a:p>
            <a:pPr eaLnBrk="1" hangingPunct="1"/>
            <a:r>
              <a:rPr lang="en-AU" sz="3200" b="1" kern="0" dirty="0"/>
              <a:t>Project background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3F17DF2-9A53-4B91-AF3F-236059D5EDA2}"/>
              </a:ext>
            </a:extLst>
          </p:cNvPr>
          <p:cNvSpPr txBox="1">
            <a:spLocks/>
          </p:cNvSpPr>
          <p:nvPr/>
        </p:nvSpPr>
        <p:spPr>
          <a:xfrm>
            <a:off x="395536" y="1628800"/>
            <a:ext cx="7560840" cy="47525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AU" sz="1800" kern="0" dirty="0">
                <a:solidFill>
                  <a:schemeClr val="tx1"/>
                </a:solidFill>
              </a:rPr>
              <a:t>Road hierarchy (under the </a:t>
            </a:r>
            <a:r>
              <a:rPr lang="en-AU" sz="1800" i="1" kern="0" dirty="0">
                <a:solidFill>
                  <a:schemeClr val="tx1"/>
                </a:solidFill>
              </a:rPr>
              <a:t>Brisbane City Plan 2014</a:t>
            </a:r>
            <a:r>
              <a:rPr lang="en-AU" sz="1800" kern="0" dirty="0">
                <a:solidFill>
                  <a:schemeClr val="tx1"/>
                </a:solidFill>
              </a:rPr>
              <a:t>):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AU" sz="1600" kern="0" dirty="0">
                <a:solidFill>
                  <a:schemeClr val="tx1"/>
                </a:solidFill>
              </a:rPr>
              <a:t>Lindum and Kianawah Roads are arterial roads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AU" sz="1600" kern="0" dirty="0">
                <a:solidFill>
                  <a:schemeClr val="tx1"/>
                </a:solidFill>
              </a:rPr>
              <a:t>North and Sibley Roads are district roads</a:t>
            </a:r>
            <a:endParaRPr lang="en-AU" sz="800" kern="0" dirty="0">
              <a:solidFill>
                <a:schemeClr val="tx1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en-AU" sz="1800" kern="0" dirty="0">
                <a:solidFill>
                  <a:schemeClr val="tx1"/>
                </a:solidFill>
              </a:rPr>
              <a:t>There are two unsignalised T-intersections immediately adjacent to the north and south of the level crossing</a:t>
            </a:r>
          </a:p>
          <a:p>
            <a:pPr eaLnBrk="1" hangingPunct="1">
              <a:spcBef>
                <a:spcPts val="600"/>
              </a:spcBef>
            </a:pPr>
            <a:r>
              <a:rPr lang="en-AU" sz="1800" kern="0" dirty="0">
                <a:solidFill>
                  <a:schemeClr val="tx1"/>
                </a:solidFill>
              </a:rPr>
              <a:t>The Lindum level crossing carries approximately 10,000 vehicles per day and 250 pedestrians per day</a:t>
            </a:r>
            <a:endParaRPr lang="en-AU" sz="800" kern="0" dirty="0">
              <a:solidFill>
                <a:schemeClr val="tx1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en-AU" sz="1800" kern="0" dirty="0">
                <a:solidFill>
                  <a:schemeClr val="tx1"/>
                </a:solidFill>
              </a:rPr>
              <a:t>The Cleveland railway line carries </a:t>
            </a:r>
            <a:r>
              <a:rPr lang="en-AU" sz="1800" kern="0" dirty="0">
                <a:solidFill>
                  <a:schemeClr val="tx1"/>
                </a:solidFill>
                <a:latin typeface="Arial"/>
                <a:cs typeface="Arial"/>
              </a:rPr>
              <a:t>15 services in peak hour </a:t>
            </a:r>
            <a:br>
              <a:rPr lang="en-AU" sz="1800" kern="0" dirty="0">
                <a:latin typeface="Arial" panose="020B0604020202020204" pitchFamily="34" charset="0"/>
              </a:rPr>
            </a:br>
            <a:r>
              <a:rPr lang="en-AU" sz="1800" kern="0" dirty="0">
                <a:solidFill>
                  <a:schemeClr val="tx1"/>
                </a:solidFill>
                <a:latin typeface="Arial"/>
                <a:cs typeface="Arial"/>
              </a:rPr>
              <a:t>(11 stop at Lindum station). As a result, the level crossing boom gates are closed </a:t>
            </a:r>
            <a:r>
              <a:rPr lang="en-AU" sz="1800" kern="0" dirty="0">
                <a:solidFill>
                  <a:schemeClr val="tx1"/>
                </a:solidFill>
              </a:rPr>
              <a:t>28% to 36% in peak times and 16% outside peak times, creating significant traffic congestion</a:t>
            </a:r>
            <a:endParaRPr lang="en-AU" sz="800" kern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AU" sz="1800" kern="0" dirty="0">
                <a:solidFill>
                  <a:schemeClr val="tx1"/>
                </a:solidFill>
              </a:rPr>
              <a:t>Additional rail freight services run outside of peak to Port of Brisbane</a:t>
            </a:r>
            <a:endParaRPr lang="en-AU" sz="800" kern="0" dirty="0">
              <a:solidFill>
                <a:schemeClr val="tx1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en-AU" sz="1800" kern="0" dirty="0">
                <a:solidFill>
                  <a:schemeClr val="tx1"/>
                </a:solidFill>
              </a:rPr>
              <a:t>Department of Transport and Main Roads (TMR) incident data (2016 to 2021) report shows there have been:</a:t>
            </a:r>
            <a:endParaRPr lang="en-AU" sz="1800" kern="0" dirty="0">
              <a:solidFill>
                <a:schemeClr val="tx1"/>
              </a:solidFill>
              <a:cs typeface="Arial"/>
            </a:endParaRP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AU" sz="1600" kern="0" dirty="0">
                <a:solidFill>
                  <a:schemeClr val="tx1"/>
                </a:solidFill>
              </a:rPr>
              <a:t>82 pedestrian incidents (including 1 fatality)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AU" sz="1600" kern="0" dirty="0">
                <a:solidFill>
                  <a:schemeClr val="tx1"/>
                </a:solidFill>
              </a:rPr>
              <a:t>9 vehicle incidents (including 1 fatality)</a:t>
            </a:r>
          </a:p>
          <a:p>
            <a:pPr eaLnBrk="1" hangingPunct="1"/>
            <a:endParaRPr lang="en-AU" sz="18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366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A44C-0AC5-4032-B349-F38049963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31" y="802357"/>
            <a:ext cx="8424936" cy="792088"/>
          </a:xfrm>
        </p:spPr>
        <p:txBody>
          <a:bodyPr/>
          <a:lstStyle/>
          <a:p>
            <a:r>
              <a:rPr lang="en-AU" sz="3200" b="1" dirty="0"/>
              <a:t>Approach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E612D7-BF01-4C37-9DC3-DF9751BC0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931" y="1604735"/>
            <a:ext cx="7883469" cy="4608512"/>
          </a:xfrm>
        </p:spPr>
        <p:txBody>
          <a:bodyPr/>
          <a:lstStyle/>
          <a:p>
            <a:pPr marL="57150" indent="0">
              <a:buNone/>
            </a:pPr>
            <a:r>
              <a:rPr lang="en-AU" sz="1800" b="1" dirty="0">
                <a:solidFill>
                  <a:schemeClr val="tx1"/>
                </a:solidFill>
              </a:rPr>
              <a:t>Proposed staging</a:t>
            </a:r>
          </a:p>
          <a:p>
            <a:r>
              <a:rPr lang="en-AU" sz="1800" dirty="0">
                <a:solidFill>
                  <a:schemeClr val="tx1"/>
                </a:solidFill>
              </a:rPr>
              <a:t>Three stage approach – initial, short-term and long-term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AU" sz="1800" b="1" dirty="0">
                <a:solidFill>
                  <a:schemeClr val="tx1"/>
                </a:solidFill>
              </a:rPr>
              <a:t> Tripartite government involvement</a:t>
            </a:r>
          </a:p>
          <a:p>
            <a:pPr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/>
              </a:rPr>
              <a:t>Coordination required a </a:t>
            </a:r>
            <a:r>
              <a:rPr kumimoji="0" lang="en-AU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/>
              </a:rPr>
              <a:t>Steering Committee </a:t>
            </a: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/>
              </a:rPr>
              <a:t>to be formed with representatives from Council, DTMR, TransLink</a:t>
            </a:r>
            <a:r>
              <a:rPr lang="en-AU" sz="1800" dirty="0">
                <a:solidFill>
                  <a:srgbClr val="000000"/>
                </a:solidFill>
                <a:latin typeface="Arial"/>
                <a:ea typeface="ヒラギノ角ゴ Pro W3"/>
              </a:rPr>
              <a:t>, </a:t>
            </a: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/>
              </a:rPr>
              <a:t>Queensland Rail (QR) and the Australian Government</a:t>
            </a:r>
            <a:r>
              <a:rPr lang="en-AU" sz="1800" dirty="0">
                <a:solidFill>
                  <a:srgbClr val="000000"/>
                </a:solidFill>
                <a:latin typeface="Arial"/>
                <a:ea typeface="ヒラギノ角ゴ Pro W3"/>
              </a:rPr>
              <a:t> </a:t>
            </a:r>
            <a:endParaRPr lang="en-A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  <a:p>
            <a:pPr>
              <a:defRPr/>
            </a:pPr>
            <a:r>
              <a:rPr lang="en-AU" sz="1800" dirty="0">
                <a:solidFill>
                  <a:srgbClr val="000000"/>
                </a:solidFill>
                <a:latin typeface="Arial"/>
                <a:ea typeface="ヒラギノ角ゴ Pro W3"/>
              </a:rPr>
              <a:t>April 2021 all levels of government met and confirmed a grade separated solution was the preferred long-term solution</a:t>
            </a:r>
          </a:p>
          <a:p>
            <a:pPr>
              <a:defRPr/>
            </a:pPr>
            <a:r>
              <a:rPr lang="en-AU" sz="1800" dirty="0">
                <a:solidFill>
                  <a:srgbClr val="000000"/>
                </a:solidFill>
                <a:latin typeface="Arial"/>
                <a:ea typeface="ヒラギノ角ゴ Pro W3"/>
              </a:rPr>
              <a:t>All parties agreed Council would lead the investigation of: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AU" sz="1800" dirty="0">
                <a:solidFill>
                  <a:schemeClr val="tx1"/>
                </a:solidFill>
                <a:cs typeface="+mn-cs"/>
              </a:rPr>
              <a:t>initial safety enhancements (initial works) to be implemented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AU" sz="1800" dirty="0">
                <a:solidFill>
                  <a:schemeClr val="tx1"/>
                </a:solidFill>
                <a:cs typeface="+mn-cs"/>
              </a:rPr>
              <a:t>a short-term solution of signalising the level crossing intersections</a:t>
            </a: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ヒラギノ角ゴ Pro W3"/>
            </a:endParaRPr>
          </a:p>
          <a:p>
            <a:pPr>
              <a:defRPr/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/>
              </a:rPr>
              <a:t>To deliver initial and short-term solutions, a </a:t>
            </a:r>
            <a:r>
              <a:rPr lang="en-AU" sz="1800" b="0" dirty="0">
                <a:solidFill>
                  <a:srgbClr val="000000"/>
                </a:solidFill>
                <a:latin typeface="Arial"/>
                <a:ea typeface="ヒラギノ角ゴ Pro W3"/>
              </a:rPr>
              <a:t>T</a:t>
            </a:r>
            <a:r>
              <a:rPr kumimoji="0" lang="en-AU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/>
              </a:rPr>
              <a:t>echnical Working Group </a:t>
            </a: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/>
              </a:rPr>
              <a:t>was formed including representatives from Council, TMR, TransLink and</a:t>
            </a:r>
            <a:r>
              <a:rPr lang="en-AU" sz="1800" dirty="0">
                <a:solidFill>
                  <a:srgbClr val="000000"/>
                </a:solidFill>
                <a:latin typeface="Arial"/>
                <a:ea typeface="ヒラギノ角ゴ Pro W3"/>
              </a:rPr>
              <a:t> </a:t>
            </a: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ヒラギノ角ゴ Pro W3"/>
              </a:rPr>
              <a:t>QR</a:t>
            </a:r>
          </a:p>
          <a:p>
            <a:endParaRPr lang="en-AU" sz="1800" dirty="0">
              <a:solidFill>
                <a:schemeClr val="tx1"/>
              </a:solidFill>
            </a:endParaRPr>
          </a:p>
          <a:p>
            <a:endParaRPr lang="en-AU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A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376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3" name="Group 20">
            <a:extLst>
              <a:ext uri="{FF2B5EF4-FFF2-40B4-BE49-F238E27FC236}">
                <a16:creationId xmlns:a16="http://schemas.microsoft.com/office/drawing/2014/main" id="{9836966F-25C2-4EE9-90D3-88F873A74398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2133600"/>
            <a:ext cx="2952750" cy="1303338"/>
            <a:chOff x="1775097" y="2137618"/>
            <a:chExt cx="2795046" cy="1304974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8BFE2F2-8921-43CF-9891-4D5FEA97BC72}"/>
                </a:ext>
              </a:extLst>
            </p:cNvPr>
            <p:cNvSpPr/>
            <p:nvPr/>
          </p:nvSpPr>
          <p:spPr>
            <a:xfrm>
              <a:off x="1775097" y="2145566"/>
              <a:ext cx="1227716" cy="1297026"/>
            </a:xfrm>
            <a:custGeom>
              <a:avLst/>
              <a:gdLst>
                <a:gd name="connsiteX0" fmla="*/ 0 w 1456169"/>
                <a:gd name="connsiteY0" fmla="*/ 97219 h 972192"/>
                <a:gd name="connsiteX1" fmla="*/ 97219 w 1456169"/>
                <a:gd name="connsiteY1" fmla="*/ 0 h 972192"/>
                <a:gd name="connsiteX2" fmla="*/ 1358950 w 1456169"/>
                <a:gd name="connsiteY2" fmla="*/ 0 h 972192"/>
                <a:gd name="connsiteX3" fmla="*/ 1456169 w 1456169"/>
                <a:gd name="connsiteY3" fmla="*/ 97219 h 972192"/>
                <a:gd name="connsiteX4" fmla="*/ 1456169 w 1456169"/>
                <a:gd name="connsiteY4" fmla="*/ 874973 h 972192"/>
                <a:gd name="connsiteX5" fmla="*/ 1358950 w 1456169"/>
                <a:gd name="connsiteY5" fmla="*/ 972192 h 972192"/>
                <a:gd name="connsiteX6" fmla="*/ 97219 w 1456169"/>
                <a:gd name="connsiteY6" fmla="*/ 972192 h 972192"/>
                <a:gd name="connsiteX7" fmla="*/ 0 w 1456169"/>
                <a:gd name="connsiteY7" fmla="*/ 874973 h 972192"/>
                <a:gd name="connsiteX8" fmla="*/ 0 w 1456169"/>
                <a:gd name="connsiteY8" fmla="*/ 97219 h 97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169" h="972192">
                  <a:moveTo>
                    <a:pt x="0" y="97219"/>
                  </a:moveTo>
                  <a:cubicBezTo>
                    <a:pt x="0" y="43526"/>
                    <a:pt x="43526" y="0"/>
                    <a:pt x="97219" y="0"/>
                  </a:cubicBezTo>
                  <a:lnTo>
                    <a:pt x="1358950" y="0"/>
                  </a:lnTo>
                  <a:cubicBezTo>
                    <a:pt x="1412643" y="0"/>
                    <a:pt x="1456169" y="43526"/>
                    <a:pt x="1456169" y="97219"/>
                  </a:cubicBezTo>
                  <a:lnTo>
                    <a:pt x="1456169" y="874973"/>
                  </a:lnTo>
                  <a:cubicBezTo>
                    <a:pt x="1456169" y="928666"/>
                    <a:pt x="1412643" y="972192"/>
                    <a:pt x="1358950" y="972192"/>
                  </a:cubicBezTo>
                  <a:lnTo>
                    <a:pt x="97219" y="972192"/>
                  </a:lnTo>
                  <a:cubicBezTo>
                    <a:pt x="43526" y="972192"/>
                    <a:pt x="0" y="928666"/>
                    <a:pt x="0" y="874973"/>
                  </a:cubicBezTo>
                  <a:lnTo>
                    <a:pt x="0" y="97219"/>
                  </a:lnTo>
                  <a:close/>
                </a:path>
              </a:pathLst>
            </a:custGeom>
            <a:solidFill>
              <a:srgbClr val="2C82C3"/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000" tIns="36000" rIns="36000" bIns="36000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AU" sz="1400" dirty="0">
                  <a:solidFill>
                    <a:srgbClr val="FFFFFF"/>
                  </a:solidFill>
                </a:rPr>
                <a:t>Start of construction: </a:t>
              </a:r>
            </a:p>
            <a:p>
              <a:pPr algn="ctr" defTabSz="62230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en-AU" sz="1400" dirty="0">
                  <a:solidFill>
                    <a:srgbClr val="FFFFFF"/>
                  </a:solidFill>
                </a:rPr>
                <a:t>1 November</a:t>
              </a:r>
            </a:p>
            <a:p>
              <a:pPr algn="ctr" defTabSz="62230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en-AU" sz="1400" dirty="0">
                  <a:solidFill>
                    <a:srgbClr val="FFFFFF"/>
                  </a:solidFill>
                </a:rPr>
                <a:t> 2021</a:t>
              </a: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0C982F0-1C18-41E2-8E7D-AA3A8B146B23}"/>
                </a:ext>
              </a:extLst>
            </p:cNvPr>
            <p:cNvSpPr/>
            <p:nvPr/>
          </p:nvSpPr>
          <p:spPr>
            <a:xfrm>
              <a:off x="3055408" y="2647846"/>
              <a:ext cx="219396" cy="257498"/>
            </a:xfrm>
            <a:custGeom>
              <a:avLst/>
              <a:gdLst>
                <a:gd name="connsiteX0" fmla="*/ 0 w 219630"/>
                <a:gd name="connsiteY0" fmla="*/ 51385 h 256926"/>
                <a:gd name="connsiteX1" fmla="*/ 109815 w 219630"/>
                <a:gd name="connsiteY1" fmla="*/ 51385 h 256926"/>
                <a:gd name="connsiteX2" fmla="*/ 109815 w 219630"/>
                <a:gd name="connsiteY2" fmla="*/ 0 h 256926"/>
                <a:gd name="connsiteX3" fmla="*/ 219630 w 219630"/>
                <a:gd name="connsiteY3" fmla="*/ 128463 h 256926"/>
                <a:gd name="connsiteX4" fmla="*/ 109815 w 219630"/>
                <a:gd name="connsiteY4" fmla="*/ 256926 h 256926"/>
                <a:gd name="connsiteX5" fmla="*/ 109815 w 219630"/>
                <a:gd name="connsiteY5" fmla="*/ 205541 h 256926"/>
                <a:gd name="connsiteX6" fmla="*/ 0 w 219630"/>
                <a:gd name="connsiteY6" fmla="*/ 205541 h 256926"/>
                <a:gd name="connsiteX7" fmla="*/ 0 w 219630"/>
                <a:gd name="connsiteY7" fmla="*/ 51385 h 25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630" h="256926">
                  <a:moveTo>
                    <a:pt x="0" y="51385"/>
                  </a:moveTo>
                  <a:lnTo>
                    <a:pt x="109815" y="51385"/>
                  </a:lnTo>
                  <a:lnTo>
                    <a:pt x="109815" y="0"/>
                  </a:lnTo>
                  <a:lnTo>
                    <a:pt x="219630" y="128463"/>
                  </a:lnTo>
                  <a:lnTo>
                    <a:pt x="109815" y="256926"/>
                  </a:lnTo>
                  <a:lnTo>
                    <a:pt x="109815" y="205541"/>
                  </a:lnTo>
                  <a:lnTo>
                    <a:pt x="0" y="205541"/>
                  </a:lnTo>
                  <a:lnTo>
                    <a:pt x="0" y="51385"/>
                  </a:lnTo>
                  <a:close/>
                </a:path>
              </a:pathLst>
            </a:custGeom>
            <a:solidFill>
              <a:srgbClr val="A8BEE4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51385" rIns="65889" bIns="51385" spcCol="1270" anchor="ctr"/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AU" sz="1900" dirty="0">
                <a:solidFill>
                  <a:srgbClr val="FFFFFF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FF2EE8-5A09-4F5C-A3A4-11E166415EEF}"/>
                </a:ext>
              </a:extLst>
            </p:cNvPr>
            <p:cNvSpPr/>
            <p:nvPr/>
          </p:nvSpPr>
          <p:spPr>
            <a:xfrm>
              <a:off x="3343929" y="2137618"/>
              <a:ext cx="1226214" cy="1297026"/>
            </a:xfrm>
            <a:custGeom>
              <a:avLst/>
              <a:gdLst>
                <a:gd name="connsiteX0" fmla="*/ 0 w 1467161"/>
                <a:gd name="connsiteY0" fmla="*/ 97219 h 972192"/>
                <a:gd name="connsiteX1" fmla="*/ 97219 w 1467161"/>
                <a:gd name="connsiteY1" fmla="*/ 0 h 972192"/>
                <a:gd name="connsiteX2" fmla="*/ 1369942 w 1467161"/>
                <a:gd name="connsiteY2" fmla="*/ 0 h 972192"/>
                <a:gd name="connsiteX3" fmla="*/ 1467161 w 1467161"/>
                <a:gd name="connsiteY3" fmla="*/ 97219 h 972192"/>
                <a:gd name="connsiteX4" fmla="*/ 1467161 w 1467161"/>
                <a:gd name="connsiteY4" fmla="*/ 874973 h 972192"/>
                <a:gd name="connsiteX5" fmla="*/ 1369942 w 1467161"/>
                <a:gd name="connsiteY5" fmla="*/ 972192 h 972192"/>
                <a:gd name="connsiteX6" fmla="*/ 97219 w 1467161"/>
                <a:gd name="connsiteY6" fmla="*/ 972192 h 972192"/>
                <a:gd name="connsiteX7" fmla="*/ 0 w 1467161"/>
                <a:gd name="connsiteY7" fmla="*/ 874973 h 972192"/>
                <a:gd name="connsiteX8" fmla="*/ 0 w 1467161"/>
                <a:gd name="connsiteY8" fmla="*/ 97219 h 97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161" h="972192">
                  <a:moveTo>
                    <a:pt x="0" y="97219"/>
                  </a:moveTo>
                  <a:cubicBezTo>
                    <a:pt x="0" y="43526"/>
                    <a:pt x="43526" y="0"/>
                    <a:pt x="97219" y="0"/>
                  </a:cubicBezTo>
                  <a:lnTo>
                    <a:pt x="1369942" y="0"/>
                  </a:lnTo>
                  <a:cubicBezTo>
                    <a:pt x="1423635" y="0"/>
                    <a:pt x="1467161" y="43526"/>
                    <a:pt x="1467161" y="97219"/>
                  </a:cubicBezTo>
                  <a:lnTo>
                    <a:pt x="1467161" y="874973"/>
                  </a:lnTo>
                  <a:cubicBezTo>
                    <a:pt x="1467161" y="928666"/>
                    <a:pt x="1423635" y="972192"/>
                    <a:pt x="1369942" y="972192"/>
                  </a:cubicBezTo>
                  <a:lnTo>
                    <a:pt x="97219" y="972192"/>
                  </a:lnTo>
                  <a:cubicBezTo>
                    <a:pt x="43526" y="972192"/>
                    <a:pt x="0" y="928666"/>
                    <a:pt x="0" y="874973"/>
                  </a:cubicBezTo>
                  <a:lnTo>
                    <a:pt x="0" y="97219"/>
                  </a:lnTo>
                  <a:close/>
                </a:path>
              </a:pathLst>
            </a:custGeom>
            <a:solidFill>
              <a:srgbClr val="2C82C3"/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000" tIns="36000" rIns="36000" bIns="36000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AU" sz="1400" dirty="0">
                  <a:solidFill>
                    <a:srgbClr val="FFFFFF"/>
                  </a:solidFill>
                </a:rPr>
                <a:t>Rail closure works: </a:t>
              </a:r>
            </a:p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AU" sz="1400" dirty="0">
                  <a:solidFill>
                    <a:srgbClr val="FFFFFF"/>
                  </a:solidFill>
                </a:rPr>
                <a:t>27 to 29 November 2021</a:t>
              </a:r>
            </a:p>
          </p:txBody>
        </p:sp>
      </p:grpSp>
      <p:sp>
        <p:nvSpPr>
          <p:cNvPr id="12294" name="TextBox 8">
            <a:extLst>
              <a:ext uri="{FF2B5EF4-FFF2-40B4-BE49-F238E27FC236}">
                <a16:creationId xmlns:a16="http://schemas.microsoft.com/office/drawing/2014/main" id="{F1A5C099-D786-4B44-8522-18577C39F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25" y="1671638"/>
            <a:ext cx="7775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Arial" panose="020B0604020202020204" pitchFamily="34" charset="0"/>
                <a:ea typeface="ヒラギノ角ゴ Pro W3" pitchFamily="-11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Arial" panose="020B0604020202020204" pitchFamily="34" charset="0"/>
                <a:ea typeface="ヒラギノ角ゴ Pro W3" pitchFamily="-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ヒラギノ角ゴ Pro W3" pitchFamily="-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 pitchFamily="-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 pitchFamily="-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 pitchFamily="-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 pitchFamily="-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 pitchFamily="-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Arial" panose="020B0604020202020204" pitchFamily="34" charset="0"/>
                <a:ea typeface="ヒラギノ角ゴ Pro W3" pitchFamily="-11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2400" dirty="0">
                <a:solidFill>
                  <a:schemeClr val="tx1"/>
                </a:solidFill>
              </a:rPr>
              <a:t>Initial-works</a:t>
            </a:r>
          </a:p>
        </p:txBody>
      </p:sp>
      <p:sp>
        <p:nvSpPr>
          <p:cNvPr id="12295" name="Title 1">
            <a:extLst>
              <a:ext uri="{FF2B5EF4-FFF2-40B4-BE49-F238E27FC236}">
                <a16:creationId xmlns:a16="http://schemas.microsoft.com/office/drawing/2014/main" id="{AA5E1E85-CA2C-425E-BCD9-9C20494AB0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z="3200" b="1" dirty="0"/>
              <a:t>Delivery milestones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AEC0616-EB67-4605-A859-B28E2C31A0AB}"/>
              </a:ext>
            </a:extLst>
          </p:cNvPr>
          <p:cNvSpPr/>
          <p:nvPr/>
        </p:nvSpPr>
        <p:spPr bwMode="auto">
          <a:xfrm>
            <a:off x="3549053" y="2635250"/>
            <a:ext cx="231775" cy="257175"/>
          </a:xfrm>
          <a:custGeom>
            <a:avLst/>
            <a:gdLst>
              <a:gd name="connsiteX0" fmla="*/ 0 w 219630"/>
              <a:gd name="connsiteY0" fmla="*/ 51385 h 256926"/>
              <a:gd name="connsiteX1" fmla="*/ 109815 w 219630"/>
              <a:gd name="connsiteY1" fmla="*/ 51385 h 256926"/>
              <a:gd name="connsiteX2" fmla="*/ 109815 w 219630"/>
              <a:gd name="connsiteY2" fmla="*/ 0 h 256926"/>
              <a:gd name="connsiteX3" fmla="*/ 219630 w 219630"/>
              <a:gd name="connsiteY3" fmla="*/ 128463 h 256926"/>
              <a:gd name="connsiteX4" fmla="*/ 109815 w 219630"/>
              <a:gd name="connsiteY4" fmla="*/ 256926 h 256926"/>
              <a:gd name="connsiteX5" fmla="*/ 109815 w 219630"/>
              <a:gd name="connsiteY5" fmla="*/ 205541 h 256926"/>
              <a:gd name="connsiteX6" fmla="*/ 0 w 219630"/>
              <a:gd name="connsiteY6" fmla="*/ 205541 h 256926"/>
              <a:gd name="connsiteX7" fmla="*/ 0 w 219630"/>
              <a:gd name="connsiteY7" fmla="*/ 51385 h 25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630" h="256926">
                <a:moveTo>
                  <a:pt x="0" y="51385"/>
                </a:moveTo>
                <a:lnTo>
                  <a:pt x="109815" y="51385"/>
                </a:lnTo>
                <a:lnTo>
                  <a:pt x="109815" y="0"/>
                </a:lnTo>
                <a:lnTo>
                  <a:pt x="219630" y="128463"/>
                </a:lnTo>
                <a:lnTo>
                  <a:pt x="109815" y="256926"/>
                </a:lnTo>
                <a:lnTo>
                  <a:pt x="109815" y="205541"/>
                </a:lnTo>
                <a:lnTo>
                  <a:pt x="0" y="205541"/>
                </a:lnTo>
                <a:lnTo>
                  <a:pt x="0" y="51385"/>
                </a:lnTo>
                <a:close/>
              </a:path>
            </a:pathLst>
          </a:custGeom>
          <a:solidFill>
            <a:srgbClr val="A8BEE4"/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51385" rIns="65889" bIns="51385" spcCol="1270" anchor="ctr"/>
          <a:lstStyle/>
          <a:p>
            <a:pPr algn="ctr" defTabSz="844550">
              <a:lnSpc>
                <a:spcPct val="90000"/>
              </a:lnSpc>
              <a:spcAft>
                <a:spcPct val="35000"/>
              </a:spcAft>
              <a:defRPr/>
            </a:pPr>
            <a:endParaRPr lang="en-AU" sz="1900" dirty="0">
              <a:solidFill>
                <a:srgbClr val="FFFFFF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61B7EAA-C072-4A26-902F-598AC944EBEA}"/>
              </a:ext>
            </a:extLst>
          </p:cNvPr>
          <p:cNvSpPr/>
          <p:nvPr/>
        </p:nvSpPr>
        <p:spPr bwMode="auto">
          <a:xfrm>
            <a:off x="3853853" y="2125662"/>
            <a:ext cx="1295400" cy="1295400"/>
          </a:xfrm>
          <a:custGeom>
            <a:avLst/>
            <a:gdLst>
              <a:gd name="connsiteX0" fmla="*/ 0 w 1467161"/>
              <a:gd name="connsiteY0" fmla="*/ 97219 h 972192"/>
              <a:gd name="connsiteX1" fmla="*/ 97219 w 1467161"/>
              <a:gd name="connsiteY1" fmla="*/ 0 h 972192"/>
              <a:gd name="connsiteX2" fmla="*/ 1369942 w 1467161"/>
              <a:gd name="connsiteY2" fmla="*/ 0 h 972192"/>
              <a:gd name="connsiteX3" fmla="*/ 1467161 w 1467161"/>
              <a:gd name="connsiteY3" fmla="*/ 97219 h 972192"/>
              <a:gd name="connsiteX4" fmla="*/ 1467161 w 1467161"/>
              <a:gd name="connsiteY4" fmla="*/ 874973 h 972192"/>
              <a:gd name="connsiteX5" fmla="*/ 1369942 w 1467161"/>
              <a:gd name="connsiteY5" fmla="*/ 972192 h 972192"/>
              <a:gd name="connsiteX6" fmla="*/ 97219 w 1467161"/>
              <a:gd name="connsiteY6" fmla="*/ 972192 h 972192"/>
              <a:gd name="connsiteX7" fmla="*/ 0 w 1467161"/>
              <a:gd name="connsiteY7" fmla="*/ 874973 h 972192"/>
              <a:gd name="connsiteX8" fmla="*/ 0 w 1467161"/>
              <a:gd name="connsiteY8" fmla="*/ 97219 h 97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7161" h="972192">
                <a:moveTo>
                  <a:pt x="0" y="97219"/>
                </a:moveTo>
                <a:cubicBezTo>
                  <a:pt x="0" y="43526"/>
                  <a:pt x="43526" y="0"/>
                  <a:pt x="97219" y="0"/>
                </a:cubicBezTo>
                <a:lnTo>
                  <a:pt x="1369942" y="0"/>
                </a:lnTo>
                <a:cubicBezTo>
                  <a:pt x="1423635" y="0"/>
                  <a:pt x="1467161" y="43526"/>
                  <a:pt x="1467161" y="97219"/>
                </a:cubicBezTo>
                <a:lnTo>
                  <a:pt x="1467161" y="874973"/>
                </a:lnTo>
                <a:cubicBezTo>
                  <a:pt x="1467161" y="928666"/>
                  <a:pt x="1423635" y="972192"/>
                  <a:pt x="1369942" y="972192"/>
                </a:cubicBezTo>
                <a:lnTo>
                  <a:pt x="97219" y="972192"/>
                </a:lnTo>
                <a:cubicBezTo>
                  <a:pt x="43526" y="972192"/>
                  <a:pt x="0" y="928666"/>
                  <a:pt x="0" y="874973"/>
                </a:cubicBezTo>
                <a:lnTo>
                  <a:pt x="0" y="97219"/>
                </a:lnTo>
                <a:close/>
              </a:path>
            </a:pathLst>
          </a:custGeom>
          <a:solidFill>
            <a:srgbClr val="2C82C3"/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6000" tIns="36000" rIns="36000" bIns="36000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AU" sz="1400" dirty="0">
                <a:solidFill>
                  <a:srgbClr val="FFFFFF"/>
                </a:solidFill>
              </a:rPr>
              <a:t>End of construction: </a:t>
            </a:r>
          </a:p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AU" sz="1400" dirty="0">
                <a:solidFill>
                  <a:srgbClr val="FFFFFF"/>
                </a:solidFill>
              </a:rPr>
              <a:t>29 November 2021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6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3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81FE9DDF9A14886079A3AC32160A8" ma:contentTypeVersion="13" ma:contentTypeDescription="Create a new document." ma:contentTypeScope="" ma:versionID="0c10a1b25dffeb439b8716b13de779d6">
  <xsd:schema xmlns:xsd="http://www.w3.org/2001/XMLSchema" xmlns:xs="http://www.w3.org/2001/XMLSchema" xmlns:p="http://schemas.microsoft.com/office/2006/metadata/properties" xmlns:ns2="0f5e7d8b-61e1-4ef5-967d-a3339b2a1f20" xmlns:ns3="3b2ae9fd-8486-4f0d-8777-47ae3069b992" targetNamespace="http://schemas.microsoft.com/office/2006/metadata/properties" ma:root="true" ma:fieldsID="579824b1a205c5d90ca434f52f94b175" ns2:_="" ns3:_="">
    <xsd:import namespace="0f5e7d8b-61e1-4ef5-967d-a3339b2a1f20"/>
    <xsd:import namespace="3b2ae9fd-8486-4f0d-8777-47ae3069b9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5e7d8b-61e1-4ef5-967d-a3339b2a1f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2ae9fd-8486-4f0d-8777-47ae3069b99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8932AA8-ECCF-45D3-9C6C-0755D180234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3A51CA-05C5-48C8-AA2D-A10898790C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5e7d8b-61e1-4ef5-967d-a3339b2a1f20"/>
    <ds:schemaRef ds:uri="3b2ae9fd-8486-4f0d-8777-47ae3069b9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0F2D94-962E-4961-95B6-EF12E6351FCC}">
  <ds:schemaRefs>
    <ds:schemaRef ds:uri="http://purl.org/dc/elements/1.1/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3b2ae9fd-8486-4f0d-8777-47ae3069b992"/>
    <ds:schemaRef ds:uri="0f5e7d8b-61e1-4ef5-967d-a3339b2a1f20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10515</TotalTime>
  <Words>689</Words>
  <Application>Microsoft Office PowerPoint</Application>
  <PresentationFormat>On-screen Show (4:3)</PresentationFormat>
  <Paragraphs>124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Courier New</vt:lpstr>
      <vt:lpstr>Blank Presentation</vt:lpstr>
      <vt:lpstr>1_Custom Design</vt:lpstr>
      <vt:lpstr>Custom Design</vt:lpstr>
      <vt:lpstr>Lindum Level Crossing Upgrade Initial Works </vt:lpstr>
      <vt:lpstr>Site locality</vt:lpstr>
      <vt:lpstr>Location</vt:lpstr>
      <vt:lpstr>Previous configuration </vt:lpstr>
      <vt:lpstr>PowerPoint Presentation</vt:lpstr>
      <vt:lpstr>PowerPoint Presentation</vt:lpstr>
      <vt:lpstr>PowerPoint Presentation</vt:lpstr>
      <vt:lpstr>Approach</vt:lpstr>
      <vt:lpstr>Delivery milestones</vt:lpstr>
      <vt:lpstr>Funding</vt:lpstr>
      <vt:lpstr>Initial works</vt:lpstr>
      <vt:lpstr>Initial works</vt:lpstr>
      <vt:lpstr>Rail corridor (SCAS) works</vt:lpstr>
      <vt:lpstr>Rail corridor (SCAS) works</vt:lpstr>
      <vt:lpstr>PowerPoint Presentation</vt:lpstr>
      <vt:lpstr>PowerPoint Presentation</vt:lpstr>
      <vt:lpstr>PowerPoint Presentation</vt:lpstr>
      <vt:lpstr>Questions</vt:lpstr>
    </vt:vector>
  </TitlesOfParts>
  <Company>Red-i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Title</dc:title>
  <dc:creator>Mike Wells</dc:creator>
  <cp:lastModifiedBy>Jeanette Clarkson</cp:lastModifiedBy>
  <cp:revision>567</cp:revision>
  <cp:lastPrinted>2021-02-24T03:08:42Z</cp:lastPrinted>
  <dcterms:created xsi:type="dcterms:W3CDTF">2009-05-19T02:00:18Z</dcterms:created>
  <dcterms:modified xsi:type="dcterms:W3CDTF">2021-12-03T05:25:58Z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0x010100AA381FE9DDF9A14886079A3AC32160A8</vt:lpwstr>
  </property>
</Properties>
</file>